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2" r:id="rId1"/>
  </p:sldMasterIdLst>
  <p:sldIdLst>
    <p:sldId id="256" r:id="rId2"/>
    <p:sldId id="257" r:id="rId3"/>
    <p:sldId id="259" r:id="rId4"/>
    <p:sldId id="260" r:id="rId5"/>
    <p:sldId id="258" r:id="rId6"/>
    <p:sldId id="265" r:id="rId7"/>
    <p:sldId id="292" r:id="rId8"/>
    <p:sldId id="266" r:id="rId9"/>
    <p:sldId id="317" r:id="rId10"/>
    <p:sldId id="316" r:id="rId11"/>
    <p:sldId id="261" r:id="rId12"/>
    <p:sldId id="315" r:id="rId13"/>
    <p:sldId id="319" r:id="rId14"/>
    <p:sldId id="262" r:id="rId15"/>
    <p:sldId id="318" r:id="rId16"/>
    <p:sldId id="290" r:id="rId17"/>
    <p:sldId id="314" r:id="rId18"/>
    <p:sldId id="321" r:id="rId19"/>
    <p:sldId id="320" r:id="rId20"/>
    <p:sldId id="341" r:id="rId21"/>
    <p:sldId id="297" r:id="rId22"/>
    <p:sldId id="298" r:id="rId23"/>
    <p:sldId id="322" r:id="rId24"/>
    <p:sldId id="291" r:id="rId25"/>
    <p:sldId id="323" r:id="rId26"/>
    <p:sldId id="300" r:id="rId27"/>
    <p:sldId id="281" r:id="rId28"/>
    <p:sldId id="324" r:id="rId29"/>
    <p:sldId id="301" r:id="rId30"/>
    <p:sldId id="325" r:id="rId31"/>
    <p:sldId id="283" r:id="rId32"/>
    <p:sldId id="326" r:id="rId33"/>
    <p:sldId id="327" r:id="rId34"/>
    <p:sldId id="284" r:id="rId35"/>
    <p:sldId id="328" r:id="rId36"/>
    <p:sldId id="329" r:id="rId37"/>
    <p:sldId id="330" r:id="rId38"/>
    <p:sldId id="304" r:id="rId39"/>
    <p:sldId id="331" r:id="rId40"/>
    <p:sldId id="305" r:id="rId41"/>
    <p:sldId id="332" r:id="rId42"/>
    <p:sldId id="285" r:id="rId43"/>
    <p:sldId id="333" r:id="rId44"/>
    <p:sldId id="334" r:id="rId45"/>
    <p:sldId id="335" r:id="rId46"/>
    <p:sldId id="264" r:id="rId47"/>
    <p:sldId id="336" r:id="rId48"/>
    <p:sldId id="307" r:id="rId49"/>
    <p:sldId id="286" r:id="rId50"/>
    <p:sldId id="337" r:id="rId51"/>
    <p:sldId id="309" r:id="rId52"/>
    <p:sldId id="310" r:id="rId53"/>
    <p:sldId id="287" r:id="rId54"/>
    <p:sldId id="342" r:id="rId55"/>
    <p:sldId id="296" r:id="rId56"/>
    <p:sldId id="313" r:id="rId57"/>
    <p:sldId id="288" r:id="rId58"/>
    <p:sldId id="343" r:id="rId59"/>
    <p:sldId id="312" r:id="rId60"/>
    <p:sldId id="280" r:id="rId61"/>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me SEMPORE" initials="MS" lastIdx="1" clrIdx="0">
    <p:extLst>
      <p:ext uri="{19B8F6BF-5375-455C-9EA6-DF929625EA0E}">
        <p15:presenceInfo xmlns:p15="http://schemas.microsoft.com/office/powerpoint/2012/main" userId="Mme SEMPOR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showGuides="1">
      <p:cViewPr varScale="1">
        <p:scale>
          <a:sx n="92" d="100"/>
          <a:sy n="92" d="100"/>
        </p:scale>
        <p:origin x="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81851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63404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39662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780139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9362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2100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7644314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45751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7799C9-84D9-46D2-A11E-BCF8A720529D}" type="slidenum">
              <a:rPr lang="en-US" smtClean="0"/>
              <a:t>‹N°›</a:t>
            </a:fld>
            <a:endParaRPr lang="en-US" dirty="0"/>
          </a:p>
        </p:txBody>
      </p:sp>
    </p:spTree>
    <p:extLst>
      <p:ext uri="{BB962C8B-B14F-4D97-AF65-F5344CB8AC3E}">
        <p14:creationId xmlns:p14="http://schemas.microsoft.com/office/powerpoint/2010/main" val="261651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3276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‹N°›</a:t>
            </a:fld>
            <a:endParaRPr lang="en-US" dirty="0"/>
          </a:p>
        </p:txBody>
      </p:sp>
    </p:spTree>
    <p:extLst>
      <p:ext uri="{BB962C8B-B14F-4D97-AF65-F5344CB8AC3E}">
        <p14:creationId xmlns:p14="http://schemas.microsoft.com/office/powerpoint/2010/main" val="1483405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194192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239497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492092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64383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smtClean="0"/>
              <a:pPr/>
              <a:t>12/23/2020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64312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12/23/2020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40246404"/>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 id="2147483697" r:id="rId15"/>
    <p:sldLayoutId id="214748369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 de texte 10"/>
          <p:cNvSpPr txBox="1"/>
          <p:nvPr/>
        </p:nvSpPr>
        <p:spPr>
          <a:xfrm>
            <a:off x="101542" y="374533"/>
            <a:ext cx="4428894" cy="194264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fr-FR" sz="2000" b="1" dirty="0">
                <a:effectLst/>
                <a:latin typeface="Arial" panose="020B0604020202020204" pitchFamily="34" charset="0"/>
                <a:ea typeface="Calibri" panose="020F0502020204030204" pitchFamily="34" charset="0"/>
                <a:cs typeface="Times New Roman" panose="02020603050405020304" pitchFamily="18" charset="0"/>
              </a:rPr>
              <a:t>ASSEMBLEE NATIONALE</a:t>
            </a:r>
            <a:endParaRPr lang="fr-FR" sz="2000" b="1" dirty="0">
              <a:effectLst/>
              <a:ea typeface="Calibri" panose="020F0502020204030204" pitchFamily="34" charset="0"/>
              <a:cs typeface="Times New Roman" panose="02020603050405020304" pitchFamily="18" charset="0"/>
            </a:endParaRPr>
          </a:p>
          <a:p>
            <a:pPr algn="ctr">
              <a:lnSpc>
                <a:spcPct val="115000"/>
              </a:lnSpc>
              <a:spcAft>
                <a:spcPts val="0"/>
              </a:spcAft>
            </a:pPr>
            <a:r>
              <a:rPr lang="fr-FR" sz="2000" b="1" dirty="0">
                <a:effectLst/>
                <a:latin typeface="Arial" panose="020B0604020202020204" pitchFamily="34" charset="0"/>
                <a:ea typeface="Calibri" panose="020F0502020204030204" pitchFamily="34" charset="0"/>
                <a:cs typeface="Times New Roman" panose="02020603050405020304" pitchFamily="18" charset="0"/>
              </a:rPr>
              <a:t>******</a:t>
            </a:r>
            <a:endParaRPr lang="fr-FR" sz="2000" b="1" dirty="0">
              <a:effectLst/>
              <a:ea typeface="Calibri" panose="020F0502020204030204" pitchFamily="34" charset="0"/>
              <a:cs typeface="Times New Roman" panose="02020603050405020304" pitchFamily="18" charset="0"/>
            </a:endParaRPr>
          </a:p>
          <a:p>
            <a:pPr indent="-180340" algn="ctr">
              <a:lnSpc>
                <a:spcPct val="115000"/>
              </a:lnSpc>
              <a:spcAft>
                <a:spcPts val="0"/>
              </a:spcAft>
            </a:pPr>
            <a:r>
              <a:rPr lang="fr-FR" sz="2000" b="1" dirty="0">
                <a:effectLst/>
                <a:latin typeface="Arial" panose="020B0604020202020204" pitchFamily="34" charset="0"/>
                <a:ea typeface="Calibri" panose="020F0502020204030204" pitchFamily="34" charset="0"/>
                <a:cs typeface="Times New Roman" panose="02020603050405020304" pitchFamily="18" charset="0"/>
              </a:rPr>
              <a:t>IV</a:t>
            </a:r>
            <a:r>
              <a:rPr lang="fr-FR" sz="2000" b="1" baseline="30000" dirty="0">
                <a:effectLst/>
                <a:latin typeface="Arial" panose="020B0604020202020204" pitchFamily="34" charset="0"/>
                <a:ea typeface="Calibri" panose="020F0502020204030204" pitchFamily="34" charset="0"/>
                <a:cs typeface="Times New Roman" panose="02020603050405020304" pitchFamily="18" charset="0"/>
              </a:rPr>
              <a:t>E </a:t>
            </a:r>
            <a:r>
              <a:rPr lang="fr-FR" sz="2000" b="1" dirty="0">
                <a:effectLst/>
                <a:latin typeface="Arial" panose="020B0604020202020204" pitchFamily="34" charset="0"/>
                <a:ea typeface="Calibri" panose="020F0502020204030204" pitchFamily="34" charset="0"/>
                <a:cs typeface="Times New Roman" panose="02020603050405020304" pitchFamily="18" charset="0"/>
              </a:rPr>
              <a:t>REPUBLIQUE</a:t>
            </a:r>
            <a:endParaRPr lang="fr-FR" sz="2000" b="1" dirty="0">
              <a:effectLst/>
              <a:ea typeface="Calibri" panose="020F0502020204030204" pitchFamily="34" charset="0"/>
              <a:cs typeface="Times New Roman" panose="02020603050405020304" pitchFamily="18" charset="0"/>
            </a:endParaRPr>
          </a:p>
          <a:p>
            <a:pPr>
              <a:lnSpc>
                <a:spcPct val="115000"/>
              </a:lnSpc>
              <a:spcAft>
                <a:spcPts val="0"/>
              </a:spcAft>
            </a:pPr>
            <a:r>
              <a:rPr lang="fr-FR" sz="20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2000" b="1" dirty="0">
              <a:effectLst/>
              <a:ea typeface="Calibri" panose="020F0502020204030204" pitchFamily="34" charset="0"/>
              <a:cs typeface="Times New Roman" panose="02020603050405020304" pitchFamily="18" charset="0"/>
            </a:endParaRPr>
          </a:p>
          <a:p>
            <a:pPr algn="ctr">
              <a:lnSpc>
                <a:spcPct val="115000"/>
              </a:lnSpc>
              <a:spcAft>
                <a:spcPts val="0"/>
              </a:spcAft>
            </a:pPr>
            <a:r>
              <a:rPr lang="fr-FR" sz="2000" b="1" dirty="0">
                <a:effectLst/>
                <a:latin typeface="Arial" panose="020B0604020202020204" pitchFamily="34" charset="0"/>
                <a:ea typeface="Calibri" panose="020F0502020204030204" pitchFamily="34" charset="0"/>
                <a:cs typeface="Times New Roman" panose="02020603050405020304" pitchFamily="18" charset="0"/>
              </a:rPr>
              <a:t>VII</a:t>
            </a:r>
            <a:r>
              <a:rPr lang="fr-FR" sz="2000" b="1" baseline="30000" dirty="0">
                <a:effectLst/>
                <a:latin typeface="Arial" panose="020B0604020202020204" pitchFamily="34" charset="0"/>
                <a:ea typeface="Calibri" panose="020F0502020204030204" pitchFamily="34" charset="0"/>
                <a:cs typeface="Times New Roman" panose="02020603050405020304" pitchFamily="18" charset="0"/>
              </a:rPr>
              <a:t>E</a:t>
            </a:r>
            <a:r>
              <a:rPr lang="fr-FR" sz="2000" b="1" dirty="0">
                <a:effectLst/>
                <a:latin typeface="Arial" panose="020B0604020202020204" pitchFamily="34" charset="0"/>
                <a:ea typeface="Calibri" panose="020F0502020204030204" pitchFamily="34" charset="0"/>
                <a:cs typeface="Times New Roman" panose="02020603050405020304" pitchFamily="18" charset="0"/>
              </a:rPr>
              <a:t> LEGISLATURE</a:t>
            </a:r>
            <a:endParaRPr lang="fr-FR" sz="2000" b="1" dirty="0">
              <a:effectLst/>
              <a:ea typeface="Calibri" panose="020F0502020204030204" pitchFamily="34" charset="0"/>
              <a:cs typeface="Times New Roman" panose="02020603050405020304" pitchFamily="18" charset="0"/>
            </a:endParaRPr>
          </a:p>
          <a:p>
            <a:pPr algn="ctr">
              <a:lnSpc>
                <a:spcPct val="115000"/>
              </a:lnSpc>
              <a:spcAft>
                <a:spcPts val="0"/>
              </a:spcAft>
            </a:pPr>
            <a:r>
              <a:rPr lang="fr-FR" sz="1100" dirty="0">
                <a:effectLst/>
                <a:ea typeface="Calibri" panose="020F0502020204030204" pitchFamily="34" charset="0"/>
                <a:cs typeface="Times New Roman" panose="02020603050405020304" pitchFamily="18" charset="0"/>
              </a:rPr>
              <a:t> </a:t>
            </a:r>
          </a:p>
        </p:txBody>
      </p:sp>
      <p:sp>
        <p:nvSpPr>
          <p:cNvPr id="5" name="Zone de texte 8"/>
          <p:cNvSpPr txBox="1"/>
          <p:nvPr/>
        </p:nvSpPr>
        <p:spPr>
          <a:xfrm>
            <a:off x="7661565" y="479828"/>
            <a:ext cx="4202834" cy="183734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fr-FR" sz="2000" b="1" dirty="0">
                <a:effectLst/>
                <a:latin typeface="Arial" panose="020B0604020202020204" pitchFamily="34" charset="0"/>
                <a:ea typeface="Calibri" panose="020F0502020204030204" pitchFamily="34" charset="0"/>
                <a:cs typeface="Times New Roman" panose="02020603050405020304" pitchFamily="18" charset="0"/>
              </a:rPr>
              <a:t>BURKINA FASO</a:t>
            </a:r>
            <a:endParaRPr lang="fr-FR" sz="2000" b="1" dirty="0">
              <a:effectLst/>
              <a:ea typeface="Calibri" panose="020F0502020204030204" pitchFamily="34" charset="0"/>
              <a:cs typeface="Times New Roman" panose="02020603050405020304" pitchFamily="18" charset="0"/>
            </a:endParaRPr>
          </a:p>
          <a:p>
            <a:pPr algn="ctr">
              <a:lnSpc>
                <a:spcPct val="115000"/>
              </a:lnSpc>
              <a:spcAft>
                <a:spcPts val="0"/>
              </a:spcAft>
            </a:pPr>
            <a:r>
              <a:rPr lang="fr-FR" sz="2000" b="1" dirty="0">
                <a:effectLst/>
                <a:latin typeface="Arial" panose="020B0604020202020204" pitchFamily="34" charset="0"/>
                <a:ea typeface="Calibri" panose="020F0502020204030204" pitchFamily="34" charset="0"/>
                <a:cs typeface="Times New Roman" panose="02020603050405020304" pitchFamily="18" charset="0"/>
              </a:rPr>
              <a:t>*****</a:t>
            </a:r>
            <a:endParaRPr lang="fr-FR" sz="2000" b="1" dirty="0">
              <a:effectLst/>
              <a:ea typeface="Calibri" panose="020F0502020204030204" pitchFamily="34" charset="0"/>
              <a:cs typeface="Times New Roman" panose="02020603050405020304" pitchFamily="18" charset="0"/>
            </a:endParaRPr>
          </a:p>
          <a:p>
            <a:pPr algn="ctr">
              <a:lnSpc>
                <a:spcPct val="115000"/>
              </a:lnSpc>
              <a:spcAft>
                <a:spcPts val="0"/>
              </a:spcAft>
            </a:pPr>
            <a:r>
              <a:rPr lang="fr-FR" sz="2000" b="1" dirty="0">
                <a:effectLst/>
                <a:latin typeface="Arial" panose="020B0604020202020204" pitchFamily="34" charset="0"/>
                <a:ea typeface="Calibri" panose="020F0502020204030204" pitchFamily="34" charset="0"/>
                <a:cs typeface="Times New Roman" panose="02020603050405020304" pitchFamily="18" charset="0"/>
              </a:rPr>
              <a:t>Unité–Progrès–Justice</a:t>
            </a:r>
            <a:endParaRPr lang="fr-FR" sz="2000" b="1" dirty="0">
              <a:effectLst/>
              <a:ea typeface="Calibri" panose="020F0502020204030204" pitchFamily="34" charset="0"/>
              <a:cs typeface="Times New Roman" panose="02020603050405020304" pitchFamily="18" charset="0"/>
            </a:endParaRPr>
          </a:p>
        </p:txBody>
      </p:sp>
      <p:pic>
        <p:nvPicPr>
          <p:cNvPr id="6" name="Image 5" descr="C:\Users\PC\Desktop\LOGO\AN Logo.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5455" y="374533"/>
            <a:ext cx="1932709" cy="1506222"/>
          </a:xfrm>
          <a:prstGeom prst="rect">
            <a:avLst/>
          </a:prstGeom>
          <a:noFill/>
          <a:ln>
            <a:noFill/>
          </a:ln>
        </p:spPr>
      </p:pic>
      <p:sp>
        <p:nvSpPr>
          <p:cNvPr id="7" name="Rectangle à coins arrondis 6"/>
          <p:cNvSpPr/>
          <p:nvPr/>
        </p:nvSpPr>
        <p:spPr>
          <a:xfrm>
            <a:off x="205452" y="3252353"/>
            <a:ext cx="11762856" cy="1475509"/>
          </a:xfrm>
          <a:prstGeom prst="roundRect">
            <a:avLst/>
          </a:prstGeom>
          <a:solidFill>
            <a:srgbClr val="FF0000"/>
          </a:solidFill>
          <a:scene3d>
            <a:camera prst="orthographicFront"/>
            <a:lightRig rig="threePt" dir="t"/>
          </a:scene3d>
          <a:sp3d extrusionH="76200">
            <a:extrusionClr>
              <a:schemeClr val="bg2"/>
            </a:extrusionClr>
          </a:sp3d>
        </p:spPr>
        <p:style>
          <a:lnRef idx="2">
            <a:schemeClr val="accent2">
              <a:shade val="50000"/>
            </a:schemeClr>
          </a:lnRef>
          <a:fillRef idx="1">
            <a:schemeClr val="accent2"/>
          </a:fillRef>
          <a:effectRef idx="0">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endParaRPr lang="fr-FR" sz="2000" b="1" dirty="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0"/>
              </a:spcAft>
            </a:pPr>
            <a:r>
              <a:rPr lang="fr-FR" sz="2800" b="1" dirty="0">
                <a:effectLst/>
                <a:latin typeface="Arial" panose="020B0604020202020204" pitchFamily="34" charset="0"/>
                <a:ea typeface="Calibri" panose="020F0502020204030204" pitchFamily="34" charset="0"/>
                <a:cs typeface="Arial" panose="020B0604020202020204" pitchFamily="34" charset="0"/>
              </a:rPr>
              <a:t>COMMISSION D’ENQUETE PARLEMENTAIRE SUR LE SYSTÈME</a:t>
            </a:r>
          </a:p>
          <a:p>
            <a:pPr algn="ctr">
              <a:lnSpc>
                <a:spcPct val="115000"/>
              </a:lnSpc>
              <a:spcAft>
                <a:spcPts val="0"/>
              </a:spcAft>
            </a:pPr>
            <a:r>
              <a:rPr lang="fr-FR" sz="2800" b="1" dirty="0">
                <a:effectLst/>
                <a:latin typeface="Arial" panose="020B0604020202020204" pitchFamily="34" charset="0"/>
                <a:ea typeface="Calibri" panose="020F0502020204030204" pitchFamily="34" charset="0"/>
                <a:cs typeface="Arial" panose="020B0604020202020204" pitchFamily="34" charset="0"/>
              </a:rPr>
              <a:t>DE LA TELEPHONIE MOBILE</a:t>
            </a:r>
            <a:r>
              <a:rPr lang="fr-FR" sz="2800" dirty="0">
                <a:latin typeface="Arial" panose="020B0604020202020204" pitchFamily="34" charset="0"/>
                <a:ea typeface="Calibri" panose="020F0502020204030204" pitchFamily="34" charset="0"/>
                <a:cs typeface="Arial" panose="020B0604020202020204" pitchFamily="34" charset="0"/>
              </a:rPr>
              <a:t> </a:t>
            </a:r>
            <a:r>
              <a:rPr lang="fr-FR" sz="2800" b="1" dirty="0">
                <a:effectLst/>
                <a:latin typeface="Arial" panose="020B0604020202020204" pitchFamily="34" charset="0"/>
                <a:ea typeface="Calibri" panose="020F0502020204030204" pitchFamily="34" charset="0"/>
                <a:cs typeface="Arial" panose="020B0604020202020204" pitchFamily="34" charset="0"/>
              </a:rPr>
              <a:t>AU BURKINA FASO</a:t>
            </a:r>
            <a:endParaRPr lang="fr-FR" sz="2800" dirty="0">
              <a:latin typeface="Arial" panose="020B0604020202020204" pitchFamily="34" charset="0"/>
              <a:ea typeface="Calibri" panose="020F0502020204030204" pitchFamily="34" charset="0"/>
              <a:cs typeface="Arial" panose="020B0604020202020204" pitchFamily="34" charset="0"/>
            </a:endParaRPr>
          </a:p>
          <a:p>
            <a:pPr algn="ctr">
              <a:lnSpc>
                <a:spcPct val="115000"/>
              </a:lnSpc>
              <a:spcAft>
                <a:spcPts val="0"/>
              </a:spcAft>
            </a:pPr>
            <a:r>
              <a:rPr lang="fr-FR" sz="3600" b="1" dirty="0">
                <a:effectLst/>
                <a:latin typeface="Arial" panose="020B0604020202020204" pitchFamily="34" charset="0"/>
                <a:ea typeface="Calibri" panose="020F0502020204030204" pitchFamily="34" charset="0"/>
                <a:cs typeface="Times New Roman" panose="02020603050405020304" pitchFamily="18" charset="0"/>
              </a:rPr>
              <a:t> </a:t>
            </a:r>
            <a:endParaRPr lang="fr-FR"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4357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3720" y="74679"/>
            <a:ext cx="8679528" cy="690142"/>
          </a:xfrm>
        </p:spPr>
        <p:txBody>
          <a:bodyPr>
            <a:normAutofit/>
          </a:bodyPr>
          <a:lstStyle/>
          <a:p>
            <a:pPr algn="ctr"/>
            <a:r>
              <a:rPr lang="fr-FR" sz="3200" b="1" dirty="0">
                <a:latin typeface="Arial" panose="020B0604020202020204" pitchFamily="34" charset="0"/>
                <a:cs typeface="Arial" panose="020B0604020202020204" pitchFamily="34" charset="0"/>
              </a:rPr>
              <a:t>ATTRIBUTIONS DE LA CEP</a:t>
            </a:r>
          </a:p>
        </p:txBody>
      </p:sp>
      <p:sp>
        <p:nvSpPr>
          <p:cNvPr id="3" name="Espace réservé du contenu 2"/>
          <p:cNvSpPr>
            <a:spLocks noGrp="1"/>
          </p:cNvSpPr>
          <p:nvPr>
            <p:ph idx="1"/>
          </p:nvPr>
        </p:nvSpPr>
        <p:spPr>
          <a:xfrm>
            <a:off x="0" y="648586"/>
            <a:ext cx="12192000" cy="6209414"/>
          </a:xfrm>
        </p:spPr>
        <p:txBody>
          <a:bodyPr>
            <a:noAutofit/>
          </a:bodyPr>
          <a:lstStyle/>
          <a:p>
            <a:pPr marL="0" indent="0" algn="just">
              <a:buNone/>
            </a:pPr>
            <a:r>
              <a:rPr lang="fr-FR" sz="3200" dirty="0">
                <a:latin typeface="Arial" panose="020B0604020202020204" pitchFamily="34" charset="0"/>
                <a:cs typeface="Arial" panose="020B0604020202020204" pitchFamily="34" charset="0"/>
              </a:rPr>
              <a:t>La résolution portant création de la Commission d’enquête précise ses attributions ainsi qu’il suit :</a:t>
            </a:r>
          </a:p>
          <a:p>
            <a:pPr lvl="0" algn="just"/>
            <a:r>
              <a:rPr lang="fr-FR" sz="3200" dirty="0" smtClean="0">
                <a:latin typeface="Arial" panose="020B0604020202020204" pitchFamily="34" charset="0"/>
                <a:cs typeface="Arial" panose="020B0604020202020204" pitchFamily="34" charset="0"/>
              </a:rPr>
              <a:t>évaluer </a:t>
            </a:r>
            <a:r>
              <a:rPr lang="fr-FR" sz="3200" dirty="0">
                <a:latin typeface="Arial" panose="020B0604020202020204" pitchFamily="34" charset="0"/>
                <a:cs typeface="Arial" panose="020B0604020202020204" pitchFamily="34" charset="0"/>
              </a:rPr>
              <a:t>les moyens de contrôle de l’Etat sur les engagements pris par les sociétés de téléphonie mobile ainsi que l’exécution des éventuelles sanctions prononcées à l’encontre de certaines d’entre elles ;</a:t>
            </a:r>
          </a:p>
          <a:p>
            <a:pPr lvl="0" algn="just"/>
            <a:r>
              <a:rPr lang="fr-FR" sz="3200" dirty="0">
                <a:latin typeface="Arial" panose="020B0604020202020204" pitchFamily="34" charset="0"/>
                <a:cs typeface="Arial" panose="020B0604020202020204" pitchFamily="34" charset="0"/>
              </a:rPr>
              <a:t>situer la responsabilité des acteurs dans les dysfonctionnements relevés ;</a:t>
            </a:r>
          </a:p>
          <a:p>
            <a:pPr lvl="0" algn="just"/>
            <a:r>
              <a:rPr lang="fr-FR" sz="3200" dirty="0">
                <a:latin typeface="Arial" panose="020B0604020202020204" pitchFamily="34" charset="0"/>
                <a:cs typeface="Arial" panose="020B0604020202020204" pitchFamily="34" charset="0"/>
              </a:rPr>
              <a:t>formuler des propositions et des recommandations en vue d’assainir la gestion des licences délivrées, la responsabilité sociale des sociétés de téléphonie mobile et d’en améliorer la qualité des services offerts.</a:t>
            </a:r>
          </a:p>
          <a:p>
            <a:pPr algn="just"/>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31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6981" y="384464"/>
            <a:ext cx="11956473" cy="6660571"/>
          </a:xfrm>
        </p:spPr>
        <p:txBody>
          <a:bodyPr>
            <a:noAutofit/>
          </a:bodyPr>
          <a:lstStyle/>
          <a:p>
            <a:pPr algn="just"/>
            <a:endParaRPr lang="fr-FR" sz="100" dirty="0">
              <a:latin typeface="Arial" panose="020B0604020202020204" pitchFamily="34" charset="0"/>
              <a:cs typeface="Arial" panose="020B0604020202020204" pitchFamily="34" charset="0"/>
            </a:endParaRPr>
          </a:p>
          <a:p>
            <a:pPr marL="0" indent="0" algn="just">
              <a:buNone/>
            </a:pPr>
            <a:endParaRPr lang="fr-FR" sz="2800" b="1" dirty="0" smtClean="0">
              <a:latin typeface="Arial" panose="020B0604020202020204" pitchFamily="34" charset="0"/>
              <a:cs typeface="Arial" panose="020B0604020202020204" pitchFamily="34" charset="0"/>
            </a:endParaRPr>
          </a:p>
          <a:p>
            <a:pPr marL="0" indent="0" algn="just">
              <a:buNone/>
            </a:pPr>
            <a:endParaRPr lang="fr-FR" sz="2800" b="1" dirty="0">
              <a:latin typeface="Arial" panose="020B0604020202020204" pitchFamily="34" charset="0"/>
              <a:cs typeface="Arial" panose="020B0604020202020204" pitchFamily="34" charset="0"/>
            </a:endParaRPr>
          </a:p>
          <a:p>
            <a:pPr marL="0" indent="0" algn="just">
              <a:buNone/>
            </a:pPr>
            <a:endParaRPr lang="fr-FR" sz="2800" b="1" dirty="0" smtClean="0">
              <a:latin typeface="Arial" panose="020B0604020202020204" pitchFamily="34" charset="0"/>
              <a:cs typeface="Arial" panose="020B0604020202020204" pitchFamily="34" charset="0"/>
            </a:endParaRPr>
          </a:p>
          <a:p>
            <a:pPr marL="0" indent="0" algn="just">
              <a:buNone/>
            </a:pPr>
            <a:endParaRPr lang="fr-FR" sz="2800" b="1" dirty="0" smtClean="0">
              <a:latin typeface="Arial" panose="020B0604020202020204" pitchFamily="34" charset="0"/>
              <a:cs typeface="Arial" panose="020B0604020202020204" pitchFamily="34" charset="0"/>
            </a:endParaRPr>
          </a:p>
          <a:p>
            <a:pPr marL="0" indent="0" algn="just">
              <a:buNone/>
            </a:pPr>
            <a:r>
              <a:rPr lang="fr-FR" sz="4800" b="1" dirty="0" smtClean="0">
                <a:latin typeface="Arial" panose="020B0604020202020204" pitchFamily="34" charset="0"/>
                <a:cs typeface="Arial" panose="020B0604020202020204" pitchFamily="34" charset="0"/>
              </a:rPr>
              <a:t>DES </a:t>
            </a:r>
            <a:r>
              <a:rPr lang="fr-FR" sz="4800" b="1" dirty="0">
                <a:latin typeface="Arial" panose="020B0604020202020204" pitchFamily="34" charset="0"/>
                <a:cs typeface="Arial" panose="020B0604020202020204" pitchFamily="34" charset="0"/>
              </a:rPr>
              <a:t>ELEMENTS DE METHODOLOGIE</a:t>
            </a:r>
            <a:endParaRPr lang="fr-FR"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2216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17174" y="0"/>
            <a:ext cx="7045036" cy="488373"/>
          </a:xfrm>
        </p:spPr>
        <p:txBody>
          <a:bodyPr>
            <a:normAutofit fontScale="90000"/>
          </a:bodyPr>
          <a:lstStyle/>
          <a:p>
            <a:pPr algn="ctr"/>
            <a:r>
              <a:rPr lang="fr-FR" sz="3200" b="1" dirty="0">
                <a:latin typeface="Arial" panose="020B0604020202020204" pitchFamily="34" charset="0"/>
                <a:cs typeface="Arial" panose="020B0604020202020204" pitchFamily="34" charset="0"/>
              </a:rPr>
              <a:t>DES ELEMENTS DE METHODOLOGIE</a:t>
            </a:r>
          </a:p>
        </p:txBody>
      </p:sp>
      <p:sp>
        <p:nvSpPr>
          <p:cNvPr id="3" name="Espace réservé du contenu 2"/>
          <p:cNvSpPr>
            <a:spLocks noGrp="1"/>
          </p:cNvSpPr>
          <p:nvPr>
            <p:ph idx="1"/>
          </p:nvPr>
        </p:nvSpPr>
        <p:spPr>
          <a:xfrm>
            <a:off x="96981" y="680484"/>
            <a:ext cx="11956473" cy="6177516"/>
          </a:xfrm>
        </p:spPr>
        <p:txBody>
          <a:bodyPr>
            <a:noAutofit/>
          </a:bodyPr>
          <a:lstStyle/>
          <a:p>
            <a:pPr marL="0" indent="0" algn="just">
              <a:buNone/>
            </a:pPr>
            <a:endParaRPr lang="fr-FR" sz="300" dirty="0" smtClean="0">
              <a:latin typeface="Arial" panose="020B0604020202020204" pitchFamily="34" charset="0"/>
              <a:cs typeface="Arial" panose="020B0604020202020204" pitchFamily="34" charset="0"/>
            </a:endParaRPr>
          </a:p>
          <a:p>
            <a:pPr marL="0" indent="0" algn="just">
              <a:buNone/>
            </a:pPr>
            <a:r>
              <a:rPr lang="fr-FR" sz="4800" dirty="0" smtClean="0">
                <a:latin typeface="Arial" panose="020B0604020202020204" pitchFamily="34" charset="0"/>
                <a:cs typeface="Arial" panose="020B0604020202020204" pitchFamily="34" charset="0"/>
              </a:rPr>
              <a:t>La </a:t>
            </a:r>
            <a:r>
              <a:rPr lang="fr-FR" sz="4800" dirty="0">
                <a:latin typeface="Arial" panose="020B0604020202020204" pitchFamily="34" charset="0"/>
                <a:cs typeface="Arial" panose="020B0604020202020204" pitchFamily="34" charset="0"/>
              </a:rPr>
              <a:t>Commission d’enquête parlementaire sur le système de téléphonie mobile a adopté une méthodologie de travail qui peut être scindée en trois parties correspondant aux trois étapes du déroulement de ses travaux :</a:t>
            </a:r>
          </a:p>
          <a:p>
            <a:pPr marL="0" lvl="0" indent="0" algn="just">
              <a:buNone/>
            </a:pPr>
            <a:r>
              <a:rPr lang="fr-FR" sz="2800" b="1" dirty="0" smtClean="0">
                <a:latin typeface="Arial" panose="020B0604020202020204" pitchFamily="34" charset="0"/>
                <a:cs typeface="Arial" panose="020B0604020202020204" pitchFamily="34" charset="0"/>
              </a:rPr>
              <a:t>              </a:t>
            </a:r>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89979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17174" y="0"/>
            <a:ext cx="7045036" cy="488373"/>
          </a:xfrm>
        </p:spPr>
        <p:txBody>
          <a:bodyPr>
            <a:normAutofit fontScale="90000"/>
          </a:bodyPr>
          <a:lstStyle/>
          <a:p>
            <a:pPr algn="ctr"/>
            <a:r>
              <a:rPr lang="fr-FR" sz="3200" b="1" dirty="0">
                <a:latin typeface="Arial" panose="020B0604020202020204" pitchFamily="34" charset="0"/>
                <a:cs typeface="Arial" panose="020B0604020202020204" pitchFamily="34" charset="0"/>
              </a:rPr>
              <a:t>DES ELEMENTS DE METHODOLOGIE</a:t>
            </a:r>
          </a:p>
        </p:txBody>
      </p:sp>
      <p:sp>
        <p:nvSpPr>
          <p:cNvPr id="3" name="Espace réservé du contenu 2"/>
          <p:cNvSpPr>
            <a:spLocks noGrp="1"/>
          </p:cNvSpPr>
          <p:nvPr>
            <p:ph idx="1"/>
          </p:nvPr>
        </p:nvSpPr>
        <p:spPr>
          <a:xfrm>
            <a:off x="96981" y="384464"/>
            <a:ext cx="11956473" cy="6660571"/>
          </a:xfrm>
        </p:spPr>
        <p:txBody>
          <a:bodyPr>
            <a:noAutofit/>
          </a:bodyPr>
          <a:lstStyle/>
          <a:p>
            <a:pPr algn="just"/>
            <a:endParaRPr lang="fr-FR" sz="100" dirty="0">
              <a:latin typeface="Arial" panose="020B0604020202020204" pitchFamily="34" charset="0"/>
              <a:cs typeface="Arial" panose="020B0604020202020204" pitchFamily="34" charset="0"/>
            </a:endParaRPr>
          </a:p>
          <a:p>
            <a:pPr marL="0" indent="0" algn="ctr">
              <a:buNone/>
            </a:pPr>
            <a:r>
              <a:rPr lang="fr-FR" sz="3400" b="1" u="sng" dirty="0" smtClean="0">
                <a:latin typeface="Arial" panose="020B0604020202020204" pitchFamily="34" charset="0"/>
                <a:cs typeface="Arial" panose="020B0604020202020204" pitchFamily="34" charset="0"/>
              </a:rPr>
              <a:t>A </a:t>
            </a:r>
            <a:r>
              <a:rPr lang="fr-FR" sz="3400" b="1" u="sng" dirty="0">
                <a:latin typeface="Arial" panose="020B0604020202020204" pitchFamily="34" charset="0"/>
                <a:cs typeface="Arial" panose="020B0604020202020204" pitchFamily="34" charset="0"/>
              </a:rPr>
              <a:t>la phase </a:t>
            </a:r>
            <a:r>
              <a:rPr lang="fr-FR" sz="3400" b="1" u="sng" dirty="0" smtClean="0">
                <a:latin typeface="Arial" panose="020B0604020202020204" pitchFamily="34" charset="0"/>
                <a:cs typeface="Arial" panose="020B0604020202020204" pitchFamily="34" charset="0"/>
              </a:rPr>
              <a:t>préparatoire</a:t>
            </a:r>
            <a:r>
              <a:rPr lang="fr-FR" sz="3400" b="1" dirty="0" smtClean="0">
                <a:latin typeface="Arial" panose="020B0604020202020204" pitchFamily="34" charset="0"/>
                <a:cs typeface="Arial" panose="020B0604020202020204" pitchFamily="34" charset="0"/>
              </a:rPr>
              <a:t>:</a:t>
            </a:r>
            <a:endParaRPr lang="fr-FR" sz="3400" dirty="0">
              <a:latin typeface="Arial" panose="020B0604020202020204" pitchFamily="34" charset="0"/>
              <a:cs typeface="Arial" panose="020B0604020202020204" pitchFamily="34" charset="0"/>
            </a:endParaRPr>
          </a:p>
          <a:p>
            <a:pPr lvl="0" algn="just"/>
            <a:r>
              <a:rPr lang="fr-FR" sz="3400" dirty="0">
                <a:latin typeface="Arial" panose="020B0604020202020204" pitchFamily="34" charset="0"/>
                <a:cs typeface="Arial" panose="020B0604020202020204" pitchFamily="34" charset="0"/>
              </a:rPr>
              <a:t>explorer et exploiter la documentation disponible sur le système de téléphonie mobile ;</a:t>
            </a:r>
          </a:p>
          <a:p>
            <a:pPr lvl="0" algn="just"/>
            <a:r>
              <a:rPr lang="fr-FR" sz="3400" dirty="0">
                <a:latin typeface="Arial" panose="020B0604020202020204" pitchFamily="34" charset="0"/>
                <a:cs typeface="Arial" panose="020B0604020202020204" pitchFamily="34" charset="0"/>
              </a:rPr>
              <a:t>recruter des experts pour d’une part, renforcer les connaissances des membres de la CEP en matière de téléphonie mobile et d’autre part, leur apporter un appui-conseil durant la mission ;</a:t>
            </a:r>
          </a:p>
          <a:p>
            <a:pPr lvl="0" algn="just"/>
            <a:r>
              <a:rPr lang="fr-FR" sz="3400" dirty="0">
                <a:latin typeface="Arial" panose="020B0604020202020204" pitchFamily="34" charset="0"/>
                <a:cs typeface="Arial" panose="020B0604020202020204" pitchFamily="34" charset="0"/>
              </a:rPr>
              <a:t>organiser des séances de renforcement des capacités des membres de la CEP afin de leur permettre de mieux cerner les contours de l’enquête parlementaire et s’en approprier les problématiques principales et secondaires</a:t>
            </a:r>
            <a:r>
              <a:rPr lang="fr-FR" sz="2800" dirty="0">
                <a:latin typeface="Arial" panose="020B0604020202020204" pitchFamily="34" charset="0"/>
                <a:cs typeface="Arial" panose="020B0604020202020204" pitchFamily="34" charset="0"/>
              </a:rPr>
              <a:t>.</a:t>
            </a:r>
          </a:p>
          <a:p>
            <a:pPr algn="just"/>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9137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43200" y="207817"/>
            <a:ext cx="7502236" cy="561109"/>
          </a:xfrm>
        </p:spPr>
        <p:txBody>
          <a:bodyPr>
            <a:normAutofit fontScale="90000"/>
          </a:bodyPr>
          <a:lstStyle/>
          <a:p>
            <a:pPr algn="ctr"/>
            <a:r>
              <a:rPr lang="fr-FR" sz="3200" b="1" dirty="0">
                <a:latin typeface="Arial" panose="020B0604020202020204" pitchFamily="34" charset="0"/>
                <a:cs typeface="Arial" panose="020B0604020202020204" pitchFamily="34" charset="0"/>
              </a:rPr>
              <a:t>DES ELEMENTS DE METHODOLOGIE</a:t>
            </a:r>
          </a:p>
        </p:txBody>
      </p:sp>
      <p:sp>
        <p:nvSpPr>
          <p:cNvPr id="3" name="Espace réservé du contenu 2"/>
          <p:cNvSpPr>
            <a:spLocks noGrp="1"/>
          </p:cNvSpPr>
          <p:nvPr>
            <p:ph idx="1"/>
          </p:nvPr>
        </p:nvSpPr>
        <p:spPr>
          <a:xfrm>
            <a:off x="148856" y="768926"/>
            <a:ext cx="12043144" cy="7675419"/>
          </a:xfrm>
        </p:spPr>
        <p:txBody>
          <a:bodyPr>
            <a:noAutofit/>
          </a:bodyPr>
          <a:lstStyle/>
          <a:p>
            <a:pPr marL="0" lvl="0" indent="0" algn="just">
              <a:buNone/>
            </a:pPr>
            <a:endParaRPr lang="fr-FR" sz="500" b="1" dirty="0">
              <a:latin typeface="Arial" panose="020B0604020202020204" pitchFamily="34" charset="0"/>
              <a:cs typeface="Arial" panose="020B0604020202020204" pitchFamily="34" charset="0"/>
            </a:endParaRPr>
          </a:p>
          <a:p>
            <a:pPr marL="0" lvl="0" indent="0" algn="ctr">
              <a:buNone/>
            </a:pPr>
            <a:r>
              <a:rPr lang="fr-FR" sz="3000" b="1" dirty="0" smtClean="0">
                <a:latin typeface="Arial" panose="020B0604020202020204" pitchFamily="34" charset="0"/>
                <a:cs typeface="Arial" panose="020B0604020202020204" pitchFamily="34" charset="0"/>
              </a:rPr>
              <a:t>  </a:t>
            </a:r>
            <a:r>
              <a:rPr lang="fr-FR" sz="3600" b="1" u="sng" dirty="0" smtClean="0">
                <a:latin typeface="Arial" panose="020B0604020202020204" pitchFamily="34" charset="0"/>
                <a:cs typeface="Arial" panose="020B0604020202020204" pitchFamily="34" charset="0"/>
              </a:rPr>
              <a:t>A </a:t>
            </a:r>
            <a:r>
              <a:rPr lang="fr-FR" sz="3600" b="1" u="sng" dirty="0">
                <a:latin typeface="Arial" panose="020B0604020202020204" pitchFamily="34" charset="0"/>
                <a:cs typeface="Arial" panose="020B0604020202020204" pitchFamily="34" charset="0"/>
              </a:rPr>
              <a:t>la phase d’exécution</a:t>
            </a:r>
            <a:endParaRPr lang="fr-FR" sz="3600" u="sng" dirty="0">
              <a:latin typeface="Arial" panose="020B0604020202020204" pitchFamily="34" charset="0"/>
              <a:cs typeface="Arial" panose="020B0604020202020204" pitchFamily="34" charset="0"/>
            </a:endParaRPr>
          </a:p>
          <a:p>
            <a:pPr lvl="0" algn="just"/>
            <a:r>
              <a:rPr lang="fr-FR" sz="3600" dirty="0">
                <a:latin typeface="Arial" panose="020B0604020202020204" pitchFamily="34" charset="0"/>
                <a:cs typeface="Arial" panose="020B0604020202020204" pitchFamily="34" charset="0"/>
              </a:rPr>
              <a:t>auditionner des acteurs du système de téléphonie mobile au Burkina Faso ;</a:t>
            </a:r>
          </a:p>
          <a:p>
            <a:pPr lvl="0" algn="just"/>
            <a:r>
              <a:rPr lang="fr-FR" sz="3600" dirty="0">
                <a:latin typeface="Arial" panose="020B0604020202020204" pitchFamily="34" charset="0"/>
                <a:cs typeface="Arial" panose="020B0604020202020204" pitchFamily="34" charset="0"/>
              </a:rPr>
              <a:t>organiser des sorties sur le terrain à Ouagadougou et dans six autres régions (Boucle du Mouhoun, Centre-Est, Centre-Sud, Hauts-Bassins, Nord et Sud-Ouest);</a:t>
            </a:r>
          </a:p>
          <a:p>
            <a:pPr lvl="0" algn="just"/>
            <a:r>
              <a:rPr lang="fr-FR" sz="3600" dirty="0">
                <a:latin typeface="Arial" panose="020B0604020202020204" pitchFamily="34" charset="0"/>
                <a:cs typeface="Arial" panose="020B0604020202020204" pitchFamily="34" charset="0"/>
              </a:rPr>
              <a:t>élaborer et adopter des rapports d’audition et de sorties sur le terrain.</a:t>
            </a:r>
          </a:p>
          <a:p>
            <a:pPr lvl="0" algn="just"/>
            <a:endParaRPr lang="fr-FR" sz="3000" dirty="0">
              <a:latin typeface="Arial" panose="020B0604020202020204" pitchFamily="34" charset="0"/>
              <a:cs typeface="Arial" panose="020B0604020202020204" pitchFamily="34" charset="0"/>
            </a:endParaRPr>
          </a:p>
          <a:p>
            <a:pPr algn="just"/>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1755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43200" y="207817"/>
            <a:ext cx="7502236" cy="561109"/>
          </a:xfrm>
        </p:spPr>
        <p:txBody>
          <a:bodyPr>
            <a:normAutofit fontScale="90000"/>
          </a:bodyPr>
          <a:lstStyle/>
          <a:p>
            <a:pPr algn="ctr"/>
            <a:r>
              <a:rPr lang="fr-FR" sz="3200" b="1" dirty="0">
                <a:latin typeface="Arial" panose="020B0604020202020204" pitchFamily="34" charset="0"/>
                <a:cs typeface="Arial" panose="020B0604020202020204" pitchFamily="34" charset="0"/>
              </a:rPr>
              <a:t>DES ELEMENTS DE METHODOLOGIE</a:t>
            </a:r>
          </a:p>
        </p:txBody>
      </p:sp>
      <p:sp>
        <p:nvSpPr>
          <p:cNvPr id="3" name="Espace réservé du contenu 2"/>
          <p:cNvSpPr>
            <a:spLocks noGrp="1"/>
          </p:cNvSpPr>
          <p:nvPr>
            <p:ph idx="1"/>
          </p:nvPr>
        </p:nvSpPr>
        <p:spPr>
          <a:xfrm>
            <a:off x="148856" y="768926"/>
            <a:ext cx="12043144" cy="7955973"/>
          </a:xfrm>
        </p:spPr>
        <p:txBody>
          <a:bodyPr>
            <a:noAutofit/>
          </a:bodyPr>
          <a:lstStyle/>
          <a:p>
            <a:pPr marL="0" lvl="0" indent="0" algn="just">
              <a:buNone/>
            </a:pPr>
            <a:endParaRPr lang="fr-FR" sz="500" b="1" dirty="0">
              <a:latin typeface="Arial" panose="020B0604020202020204" pitchFamily="34" charset="0"/>
              <a:cs typeface="Arial" panose="020B0604020202020204" pitchFamily="34" charset="0"/>
            </a:endParaRPr>
          </a:p>
          <a:p>
            <a:pPr marL="0" lvl="0" indent="0" algn="ctr">
              <a:buNone/>
            </a:pPr>
            <a:r>
              <a:rPr lang="fr-FR" sz="4000" b="1" u="sng" dirty="0" smtClean="0">
                <a:latin typeface="Arial" panose="020B0604020202020204" pitchFamily="34" charset="0"/>
                <a:cs typeface="Arial" panose="020B0604020202020204" pitchFamily="34" charset="0"/>
              </a:rPr>
              <a:t>A </a:t>
            </a:r>
            <a:r>
              <a:rPr lang="fr-FR" sz="4000" b="1" u="sng" dirty="0">
                <a:latin typeface="Arial" panose="020B0604020202020204" pitchFamily="34" charset="0"/>
                <a:cs typeface="Arial" panose="020B0604020202020204" pitchFamily="34" charset="0"/>
              </a:rPr>
              <a:t>la phase des résultats</a:t>
            </a:r>
            <a:endParaRPr lang="fr-FR" sz="4000" u="sng" dirty="0">
              <a:latin typeface="Arial" panose="020B0604020202020204" pitchFamily="34" charset="0"/>
              <a:cs typeface="Arial" panose="020B0604020202020204" pitchFamily="34" charset="0"/>
            </a:endParaRPr>
          </a:p>
          <a:p>
            <a:pPr lvl="0" algn="just"/>
            <a:r>
              <a:rPr lang="fr-FR" sz="4000" dirty="0">
                <a:latin typeface="Arial" panose="020B0604020202020204" pitchFamily="34" charset="0"/>
                <a:cs typeface="Arial" panose="020B0604020202020204" pitchFamily="34" charset="0"/>
              </a:rPr>
              <a:t>exploiter les rapports d’auditions et de sorties sur le terrain ;</a:t>
            </a:r>
          </a:p>
          <a:p>
            <a:pPr lvl="0" algn="just"/>
            <a:r>
              <a:rPr lang="fr-FR" sz="4000" dirty="0">
                <a:latin typeface="Arial" panose="020B0604020202020204" pitchFamily="34" charset="0"/>
                <a:cs typeface="Arial" panose="020B0604020202020204" pitchFamily="34" charset="0"/>
              </a:rPr>
              <a:t>exploiter  les enregistrements;</a:t>
            </a:r>
          </a:p>
          <a:p>
            <a:pPr lvl="0" algn="just"/>
            <a:r>
              <a:rPr lang="fr-FR" sz="4000" dirty="0">
                <a:latin typeface="Arial" panose="020B0604020202020204" pitchFamily="34" charset="0"/>
                <a:cs typeface="Arial" panose="020B0604020202020204" pitchFamily="34" charset="0"/>
              </a:rPr>
              <a:t>Rédaction des projets de rapport général et de synthèse;</a:t>
            </a:r>
          </a:p>
          <a:p>
            <a:pPr lvl="0" algn="just"/>
            <a:r>
              <a:rPr lang="fr-FR" sz="4000" dirty="0">
                <a:latin typeface="Arial" panose="020B0604020202020204" pitchFamily="34" charset="0"/>
                <a:cs typeface="Arial" panose="020B0604020202020204" pitchFamily="34" charset="0"/>
              </a:rPr>
              <a:t>Adoption des rapports et des Annexes,</a:t>
            </a:r>
          </a:p>
          <a:p>
            <a:pPr lvl="0" algn="just"/>
            <a:r>
              <a:rPr lang="fr-FR" sz="4000" dirty="0">
                <a:latin typeface="Arial" panose="020B0604020202020204" pitchFamily="34" charset="0"/>
                <a:cs typeface="Arial" panose="020B0604020202020204" pitchFamily="34" charset="0"/>
              </a:rPr>
              <a:t>Dépôt des rapports  </a:t>
            </a:r>
          </a:p>
          <a:p>
            <a:pPr lvl="0" algn="just"/>
            <a:endParaRPr lang="fr-FR" sz="3000" dirty="0">
              <a:latin typeface="Arial" panose="020B0604020202020204" pitchFamily="34" charset="0"/>
              <a:cs typeface="Arial" panose="020B0604020202020204" pitchFamily="34" charset="0"/>
            </a:endParaRPr>
          </a:p>
          <a:p>
            <a:pPr algn="just"/>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1990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F656FC21-6FAA-4E71-99A6-27D2D7BF8A6C}"/>
              </a:ext>
            </a:extLst>
          </p:cNvPr>
          <p:cNvSpPr>
            <a:spLocks noGrp="1"/>
          </p:cNvSpPr>
          <p:nvPr>
            <p:ph idx="1"/>
          </p:nvPr>
        </p:nvSpPr>
        <p:spPr>
          <a:xfrm>
            <a:off x="0" y="510363"/>
            <a:ext cx="12191999" cy="6479255"/>
          </a:xfrm>
        </p:spPr>
        <p:txBody>
          <a:bodyPr>
            <a:normAutofit/>
          </a:bodyPr>
          <a:lstStyle/>
          <a:p>
            <a:pPr lvl="1" algn="just"/>
            <a:endParaRPr lang="fr-FR" sz="3000" dirty="0" smtClean="0">
              <a:latin typeface="Arial" panose="020B0604020202020204" pitchFamily="34" charset="0"/>
              <a:cs typeface="Arial" panose="020B0604020202020204" pitchFamily="34" charset="0"/>
            </a:endParaRPr>
          </a:p>
          <a:p>
            <a:pPr lvl="1" algn="just"/>
            <a:endParaRPr lang="fr-FR" sz="3000" dirty="0">
              <a:latin typeface="Arial" panose="020B0604020202020204" pitchFamily="34" charset="0"/>
              <a:cs typeface="Arial" panose="020B0604020202020204" pitchFamily="34" charset="0"/>
            </a:endParaRPr>
          </a:p>
          <a:p>
            <a:pPr lvl="1" algn="just"/>
            <a:endParaRPr lang="fr-FR" sz="3000" dirty="0" smtClean="0">
              <a:latin typeface="Arial" panose="020B0604020202020204" pitchFamily="34" charset="0"/>
              <a:cs typeface="Arial" panose="020B0604020202020204" pitchFamily="34" charset="0"/>
            </a:endParaRPr>
          </a:p>
          <a:p>
            <a:pPr marL="457200" lvl="1" indent="0" algn="just">
              <a:buNone/>
            </a:pPr>
            <a:endParaRPr lang="fr-FR" sz="3000" dirty="0">
              <a:latin typeface="Arial" panose="020B0604020202020204" pitchFamily="34" charset="0"/>
              <a:cs typeface="Arial" panose="020B0604020202020204" pitchFamily="34" charset="0"/>
            </a:endParaRPr>
          </a:p>
          <a:p>
            <a:pPr marL="0" indent="0" algn="ctr">
              <a:buNone/>
            </a:pPr>
            <a:r>
              <a:rPr lang="fr-FR" sz="4400" b="1" dirty="0">
                <a:latin typeface="Arial" panose="020B0604020202020204" pitchFamily="34" charset="0"/>
                <a:cs typeface="Arial" panose="020B0604020202020204" pitchFamily="34" charset="0"/>
              </a:rPr>
              <a:t>DES CONSTATS ET RECOMMANDATIONS</a:t>
            </a:r>
            <a:endParaRPr lang="fr-FR"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8365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C5BF4B4-5400-469E-AC0E-057EFAF84031}"/>
              </a:ext>
            </a:extLst>
          </p:cNvPr>
          <p:cNvSpPr>
            <a:spLocks noGrp="1"/>
          </p:cNvSpPr>
          <p:nvPr>
            <p:ph type="title"/>
          </p:nvPr>
        </p:nvSpPr>
        <p:spPr>
          <a:xfrm>
            <a:off x="1925255" y="659219"/>
            <a:ext cx="8596668" cy="776175"/>
          </a:xfrm>
        </p:spPr>
        <p:txBody>
          <a:bodyPr>
            <a:normAutofit fontScale="90000"/>
          </a:bodyPr>
          <a:lstStyle/>
          <a:p>
            <a:pPr algn="ctr"/>
            <a:r>
              <a:rPr lang="fr-FR" sz="3600" b="1" dirty="0">
                <a:latin typeface="Arial" panose="020B0604020202020204" pitchFamily="34" charset="0"/>
                <a:cs typeface="Arial" panose="020B0604020202020204" pitchFamily="34" charset="0"/>
              </a:rPr>
              <a:t>DES </a:t>
            </a:r>
            <a:r>
              <a:rPr lang="fr-FR" sz="3600" b="1" dirty="0" smtClean="0">
                <a:latin typeface="Arial" panose="020B0604020202020204" pitchFamily="34" charset="0"/>
                <a:cs typeface="Arial" panose="020B0604020202020204" pitchFamily="34" charset="0"/>
              </a:rPr>
              <a:t>CONSTATS </a:t>
            </a:r>
            <a:r>
              <a:rPr lang="fr-FR" b="1" dirty="0" smtClean="0">
                <a:latin typeface="Arial" panose="020B0604020202020204" pitchFamily="34" charset="0"/>
                <a:cs typeface="Arial" panose="020B0604020202020204" pitchFamily="34" charset="0"/>
              </a:rPr>
              <a:t>ET RECOMMANDATIONS</a:t>
            </a:r>
            <a:endParaRPr lang="fr-FR" dirty="0"/>
          </a:p>
        </p:txBody>
      </p:sp>
      <p:sp>
        <p:nvSpPr>
          <p:cNvPr id="3" name="Espace réservé du contenu 2">
            <a:extLst>
              <a:ext uri="{FF2B5EF4-FFF2-40B4-BE49-F238E27FC236}">
                <a16:creationId xmlns="" xmlns:a16="http://schemas.microsoft.com/office/drawing/2014/main" id="{F656FC21-6FAA-4E71-99A6-27D2D7BF8A6C}"/>
              </a:ext>
            </a:extLst>
          </p:cNvPr>
          <p:cNvSpPr>
            <a:spLocks noGrp="1"/>
          </p:cNvSpPr>
          <p:nvPr>
            <p:ph idx="1"/>
          </p:nvPr>
        </p:nvSpPr>
        <p:spPr>
          <a:xfrm>
            <a:off x="-114300" y="1658678"/>
            <a:ext cx="12448067" cy="4199861"/>
          </a:xfrm>
        </p:spPr>
        <p:txBody>
          <a:bodyPr>
            <a:normAutofit/>
          </a:bodyPr>
          <a:lstStyle/>
          <a:p>
            <a:pPr marL="0" indent="0" algn="just">
              <a:buNone/>
            </a:pPr>
            <a:endParaRPr lang="fr-FR" sz="500" dirty="0" smtClean="0">
              <a:latin typeface="Arial" panose="020B0604020202020204" pitchFamily="34" charset="0"/>
              <a:cs typeface="Arial" panose="020B0604020202020204" pitchFamily="34" charset="0"/>
            </a:endParaRPr>
          </a:p>
          <a:p>
            <a:pPr marL="0" indent="0" algn="just">
              <a:buNone/>
            </a:pPr>
            <a:endParaRPr lang="fr-FR" sz="5400" b="1" dirty="0">
              <a:latin typeface="Arial" panose="020B0604020202020204" pitchFamily="34" charset="0"/>
              <a:cs typeface="Arial" panose="020B0604020202020204" pitchFamily="34" charset="0"/>
            </a:endParaRPr>
          </a:p>
          <a:p>
            <a:pPr marL="0" indent="0" algn="ctr">
              <a:buNone/>
            </a:pPr>
            <a:r>
              <a:rPr lang="fr-FR" sz="5400" b="1" dirty="0" smtClean="0">
                <a:latin typeface="Arial" panose="020B0604020202020204" pitchFamily="34" charset="0"/>
                <a:cs typeface="Arial" panose="020B0604020202020204" pitchFamily="34" charset="0"/>
              </a:rPr>
              <a:t>Sur la </a:t>
            </a:r>
            <a:r>
              <a:rPr lang="fr-FR" sz="5400" b="1" dirty="0">
                <a:latin typeface="Arial" panose="020B0604020202020204" pitchFamily="34" charset="0"/>
                <a:cs typeface="Arial" panose="020B0604020202020204" pitchFamily="34" charset="0"/>
              </a:rPr>
              <a:t>qualité des services offerts par les sociétés de téléphonie </a:t>
            </a:r>
            <a:r>
              <a:rPr lang="fr-FR" sz="5400" b="1" dirty="0" smtClean="0">
                <a:latin typeface="Arial" panose="020B0604020202020204" pitchFamily="34" charset="0"/>
                <a:cs typeface="Arial" panose="020B0604020202020204" pitchFamily="34" charset="0"/>
              </a:rPr>
              <a:t>mobile </a:t>
            </a:r>
            <a:endParaRPr lang="fr-FR" sz="3000" b="1" dirty="0">
              <a:latin typeface="Arial" panose="020B0604020202020204" pitchFamily="34" charset="0"/>
              <a:cs typeface="Arial" panose="020B0604020202020204" pitchFamily="34" charset="0"/>
            </a:endParaRPr>
          </a:p>
          <a:p>
            <a:pPr algn="ctr"/>
            <a:endParaRPr lang="fr-FR" b="1" dirty="0"/>
          </a:p>
        </p:txBody>
      </p:sp>
    </p:spTree>
    <p:extLst>
      <p:ext uri="{BB962C8B-B14F-4D97-AF65-F5344CB8AC3E}">
        <p14:creationId xmlns:p14="http://schemas.microsoft.com/office/powerpoint/2010/main" val="1554465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C5BF4B4-5400-469E-AC0E-057EFAF84031}"/>
              </a:ext>
            </a:extLst>
          </p:cNvPr>
          <p:cNvSpPr>
            <a:spLocks noGrp="1"/>
          </p:cNvSpPr>
          <p:nvPr>
            <p:ph type="title"/>
          </p:nvPr>
        </p:nvSpPr>
        <p:spPr>
          <a:xfrm>
            <a:off x="3721776" y="191385"/>
            <a:ext cx="4748445" cy="808075"/>
          </a:xfrm>
        </p:spPr>
        <p:txBody>
          <a:bodyPr>
            <a:normAutofit/>
          </a:bodyPr>
          <a:lstStyle/>
          <a:p>
            <a:pPr algn="ctr"/>
            <a:r>
              <a:rPr lang="fr-FR" sz="4000" b="1" dirty="0">
                <a:latin typeface="Arial" panose="020B0604020202020204" pitchFamily="34" charset="0"/>
                <a:cs typeface="Arial" panose="020B0604020202020204" pitchFamily="34" charset="0"/>
              </a:rPr>
              <a:t>DES </a:t>
            </a:r>
            <a:r>
              <a:rPr lang="fr-FR" sz="4000" b="1" dirty="0" smtClean="0">
                <a:latin typeface="Arial" panose="020B0604020202020204" pitchFamily="34" charset="0"/>
                <a:cs typeface="Arial" panose="020B0604020202020204" pitchFamily="34" charset="0"/>
              </a:rPr>
              <a:t>CONSTATS</a:t>
            </a:r>
            <a:endParaRPr lang="fr-FR" sz="4000" dirty="0"/>
          </a:p>
        </p:txBody>
      </p:sp>
      <p:sp>
        <p:nvSpPr>
          <p:cNvPr id="3" name="Espace réservé du contenu 2">
            <a:extLst>
              <a:ext uri="{FF2B5EF4-FFF2-40B4-BE49-F238E27FC236}">
                <a16:creationId xmlns="" xmlns:a16="http://schemas.microsoft.com/office/drawing/2014/main" id="{F656FC21-6FAA-4E71-99A6-27D2D7BF8A6C}"/>
              </a:ext>
            </a:extLst>
          </p:cNvPr>
          <p:cNvSpPr>
            <a:spLocks noGrp="1"/>
          </p:cNvSpPr>
          <p:nvPr>
            <p:ph idx="1"/>
          </p:nvPr>
        </p:nvSpPr>
        <p:spPr>
          <a:xfrm>
            <a:off x="0" y="893135"/>
            <a:ext cx="12191999" cy="6096483"/>
          </a:xfrm>
        </p:spPr>
        <p:txBody>
          <a:bodyPr>
            <a:normAutofit/>
          </a:bodyPr>
          <a:lstStyle/>
          <a:p>
            <a:pPr marL="0" indent="0" algn="just">
              <a:buNone/>
            </a:pPr>
            <a:endParaRPr lang="fr-FR" sz="500" dirty="0" smtClean="0">
              <a:latin typeface="Arial" panose="020B0604020202020204" pitchFamily="34" charset="0"/>
              <a:cs typeface="Arial" panose="020B0604020202020204" pitchFamily="34" charset="0"/>
            </a:endParaRPr>
          </a:p>
          <a:p>
            <a:pPr marL="0" indent="0" algn="just">
              <a:buNone/>
            </a:pPr>
            <a:r>
              <a:rPr lang="fr-FR" sz="5400" dirty="0" smtClean="0">
                <a:latin typeface="Arial" panose="020B0604020202020204" pitchFamily="34" charset="0"/>
                <a:cs typeface="Arial" panose="020B0604020202020204" pitchFamily="34" charset="0"/>
              </a:rPr>
              <a:t>Par </a:t>
            </a:r>
            <a:r>
              <a:rPr lang="fr-FR" sz="5400" dirty="0">
                <a:latin typeface="Arial" panose="020B0604020202020204" pitchFamily="34" charset="0"/>
                <a:cs typeface="Arial" panose="020B0604020202020204" pitchFamily="34" charset="0"/>
              </a:rPr>
              <a:t>rapport à la qualité des services offerts par les sociétés de téléphonie mobile, celle-ci est unanimement reconnue comme défectueuse par l’ensemble des acteurs, et confirmée par les populations au cours des sorties de </a:t>
            </a:r>
            <a:r>
              <a:rPr lang="fr-FR" sz="5400" dirty="0" smtClean="0">
                <a:latin typeface="Arial" panose="020B0604020202020204" pitchFamily="34" charset="0"/>
                <a:cs typeface="Arial" panose="020B0604020202020204" pitchFamily="34" charset="0"/>
              </a:rPr>
              <a:t>terrain.</a:t>
            </a:r>
          </a:p>
          <a:p>
            <a:pPr lvl="1" algn="just"/>
            <a:endParaRPr lang="fr-FR" sz="3000"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4093308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C5BF4B4-5400-469E-AC0E-057EFAF84031}"/>
              </a:ext>
            </a:extLst>
          </p:cNvPr>
          <p:cNvSpPr>
            <a:spLocks noGrp="1"/>
          </p:cNvSpPr>
          <p:nvPr>
            <p:ph type="title"/>
          </p:nvPr>
        </p:nvSpPr>
        <p:spPr>
          <a:xfrm>
            <a:off x="3833418" y="85060"/>
            <a:ext cx="4525161" cy="669852"/>
          </a:xfrm>
        </p:spPr>
        <p:txBody>
          <a:bodyPr>
            <a:normAutofit/>
          </a:bodyPr>
          <a:lstStyle/>
          <a:p>
            <a:pPr algn="ctr"/>
            <a:r>
              <a:rPr lang="fr-FR" sz="3600" b="1" dirty="0">
                <a:latin typeface="Arial" panose="020B0604020202020204" pitchFamily="34" charset="0"/>
                <a:cs typeface="Arial" panose="020B0604020202020204" pitchFamily="34" charset="0"/>
              </a:rPr>
              <a:t>DES </a:t>
            </a:r>
            <a:r>
              <a:rPr lang="fr-FR" sz="3600" b="1" dirty="0" smtClean="0">
                <a:latin typeface="Arial" panose="020B0604020202020204" pitchFamily="34" charset="0"/>
                <a:cs typeface="Arial" panose="020B0604020202020204" pitchFamily="34" charset="0"/>
              </a:rPr>
              <a:t>CONSTATS</a:t>
            </a:r>
            <a:endParaRPr lang="fr-FR" dirty="0"/>
          </a:p>
        </p:txBody>
      </p:sp>
      <p:sp>
        <p:nvSpPr>
          <p:cNvPr id="3" name="Espace réservé du contenu 2">
            <a:extLst>
              <a:ext uri="{FF2B5EF4-FFF2-40B4-BE49-F238E27FC236}">
                <a16:creationId xmlns="" xmlns:a16="http://schemas.microsoft.com/office/drawing/2014/main" id="{F656FC21-6FAA-4E71-99A6-27D2D7BF8A6C}"/>
              </a:ext>
            </a:extLst>
          </p:cNvPr>
          <p:cNvSpPr>
            <a:spLocks noGrp="1"/>
          </p:cNvSpPr>
          <p:nvPr>
            <p:ph idx="1"/>
          </p:nvPr>
        </p:nvSpPr>
        <p:spPr>
          <a:xfrm>
            <a:off x="0" y="839972"/>
            <a:ext cx="12191999" cy="6149646"/>
          </a:xfrm>
        </p:spPr>
        <p:txBody>
          <a:bodyPr>
            <a:normAutofit/>
          </a:bodyPr>
          <a:lstStyle/>
          <a:p>
            <a:pPr marL="0" indent="0" algn="just">
              <a:buNone/>
            </a:pPr>
            <a:r>
              <a:rPr lang="fr-FR" sz="3300" dirty="0" smtClean="0">
                <a:latin typeface="Arial" panose="020B0604020202020204" pitchFamily="34" charset="0"/>
                <a:cs typeface="Arial" panose="020B0604020202020204" pitchFamily="34" charset="0"/>
              </a:rPr>
              <a:t>Plusieurs </a:t>
            </a:r>
            <a:r>
              <a:rPr lang="fr-FR" sz="3300" dirty="0">
                <a:latin typeface="Arial" panose="020B0604020202020204" pitchFamily="34" charset="0"/>
                <a:cs typeface="Arial" panose="020B0604020202020204" pitchFamily="34" charset="0"/>
              </a:rPr>
              <a:t>causes sont avancées tant par l’ARCEP que par les operateurs pour justifier cette mauvaise qualité. Il s’agit principalement de:</a:t>
            </a:r>
          </a:p>
          <a:p>
            <a:pPr lvl="1" algn="just"/>
            <a:r>
              <a:rPr lang="fr-FR" sz="3300" dirty="0">
                <a:latin typeface="Arial" panose="020B0604020202020204" pitchFamily="34" charset="0"/>
                <a:cs typeface="Arial" panose="020B0604020202020204" pitchFamily="34" charset="0"/>
              </a:rPr>
              <a:t>L’opposition des populations a l’implantation des pylônes,</a:t>
            </a:r>
          </a:p>
          <a:p>
            <a:pPr lvl="1" algn="just"/>
            <a:r>
              <a:rPr lang="fr-FR" sz="3300" dirty="0">
                <a:latin typeface="Arial" panose="020B0604020202020204" pitchFamily="34" charset="0"/>
                <a:cs typeface="Arial" panose="020B0604020202020204" pitchFamily="34" charset="0"/>
              </a:rPr>
              <a:t>Des difficultés liées à la coupure récurrente de la fibre optique,</a:t>
            </a:r>
          </a:p>
          <a:p>
            <a:pPr lvl="1" algn="just"/>
            <a:r>
              <a:rPr lang="fr-FR" sz="3300" dirty="0">
                <a:latin typeface="Arial" panose="020B0604020202020204" pitchFamily="34" charset="0"/>
                <a:cs typeface="Arial" panose="020B0604020202020204" pitchFamily="34" charset="0"/>
              </a:rPr>
              <a:t>De la fraude sur le trafic international,</a:t>
            </a:r>
          </a:p>
          <a:p>
            <a:pPr lvl="1" algn="just"/>
            <a:r>
              <a:rPr lang="fr-FR" sz="3300" dirty="0">
                <a:latin typeface="Arial" panose="020B0604020202020204" pitchFamily="34" charset="0"/>
                <a:cs typeface="Arial" panose="020B0604020202020204" pitchFamily="34" charset="0"/>
              </a:rPr>
              <a:t>De la situation sécuritaire dans certaines localités,</a:t>
            </a:r>
          </a:p>
          <a:p>
            <a:pPr lvl="1" algn="just"/>
            <a:r>
              <a:rPr lang="fr-FR" sz="3300" dirty="0">
                <a:latin typeface="Arial" panose="020B0604020202020204" pitchFamily="34" charset="0"/>
                <a:cs typeface="Arial" panose="020B0604020202020204" pitchFamily="34" charset="0"/>
              </a:rPr>
              <a:t>De l'instabilité de la fourniture d'énergie,</a:t>
            </a:r>
          </a:p>
          <a:p>
            <a:pPr lvl="1" algn="just"/>
            <a:r>
              <a:rPr lang="fr-FR" sz="3300" dirty="0">
                <a:latin typeface="Arial" panose="020B0604020202020204" pitchFamily="34" charset="0"/>
                <a:cs typeface="Arial" panose="020B0604020202020204" pitchFamily="34" charset="0"/>
              </a:rPr>
              <a:t>De la qualité des terminaux. </a:t>
            </a:r>
          </a:p>
          <a:p>
            <a:pPr lvl="1" algn="just"/>
            <a:endParaRPr lang="fr-FR" sz="3000"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4161584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21082" y="286604"/>
            <a:ext cx="7959436" cy="804442"/>
          </a:xfrm>
        </p:spPr>
        <p:txBody>
          <a:bodyPr/>
          <a:lstStyle/>
          <a:p>
            <a:pPr algn="ctr"/>
            <a:r>
              <a:rPr lang="fr-FR" b="1" dirty="0"/>
              <a:t>INTRODUCTION (1/4)</a:t>
            </a:r>
          </a:p>
        </p:txBody>
      </p:sp>
      <p:sp>
        <p:nvSpPr>
          <p:cNvPr id="3" name="Espace réservé du contenu 2"/>
          <p:cNvSpPr>
            <a:spLocks noGrp="1"/>
          </p:cNvSpPr>
          <p:nvPr>
            <p:ph idx="1"/>
          </p:nvPr>
        </p:nvSpPr>
        <p:spPr>
          <a:xfrm>
            <a:off x="0" y="1091046"/>
            <a:ext cx="11980718" cy="5694218"/>
          </a:xfrm>
        </p:spPr>
        <p:txBody>
          <a:bodyPr>
            <a:normAutofit lnSpcReduction="10000"/>
          </a:bodyPr>
          <a:lstStyle/>
          <a:p>
            <a:pPr algn="just"/>
            <a:r>
              <a:rPr lang="fr-FR" sz="3200" dirty="0">
                <a:latin typeface="Arial" panose="020B0604020202020204" pitchFamily="34" charset="0"/>
                <a:cs typeface="Arial" panose="020B0604020202020204" pitchFamily="34" charset="0"/>
              </a:rPr>
              <a:t>Conformément aux dispositions de l’article 113 de la Constitution et des articles 114 et suivants de son règlement, l’Assemblée nationale a créé par la résolution n°002-2020/AN/PRES du 23 janvier 2020, la Commission d’enquête parlementaire (CEP) sur le système de la téléphonie mobile au Burkina Faso.</a:t>
            </a:r>
          </a:p>
          <a:p>
            <a:pPr algn="just"/>
            <a:endParaRPr lang="fr-FR" sz="3200" dirty="0">
              <a:latin typeface="Arial" panose="020B0604020202020204" pitchFamily="34" charset="0"/>
              <a:cs typeface="Arial" panose="020B0604020202020204" pitchFamily="34" charset="0"/>
            </a:endParaRPr>
          </a:p>
          <a:p>
            <a:pPr algn="just"/>
            <a:r>
              <a:rPr lang="fr-FR" sz="3200" dirty="0">
                <a:latin typeface="Arial" panose="020B0604020202020204" pitchFamily="34" charset="0"/>
                <a:cs typeface="Arial" panose="020B0604020202020204" pitchFamily="34" charset="0"/>
              </a:rPr>
              <a:t>Se conformant à l’article 4 de la résolution créant la Commission d’enquête, le Président de l’Assemblée nationale, sur proposition des groupes parlementaires, a nommé les députés membres de la commission avant d’en nommer les membres du Bureau (l’article 5 de ladite résolution).</a:t>
            </a:r>
          </a:p>
        </p:txBody>
      </p:sp>
    </p:spTree>
    <p:extLst>
      <p:ext uri="{BB962C8B-B14F-4D97-AF65-F5344CB8AC3E}">
        <p14:creationId xmlns:p14="http://schemas.microsoft.com/office/powerpoint/2010/main" val="1060849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C5BF4B4-5400-469E-AC0E-057EFAF84031}"/>
              </a:ext>
            </a:extLst>
          </p:cNvPr>
          <p:cNvSpPr>
            <a:spLocks noGrp="1"/>
          </p:cNvSpPr>
          <p:nvPr>
            <p:ph type="title"/>
          </p:nvPr>
        </p:nvSpPr>
        <p:spPr>
          <a:xfrm>
            <a:off x="3833418" y="85060"/>
            <a:ext cx="4525161" cy="669852"/>
          </a:xfrm>
        </p:spPr>
        <p:txBody>
          <a:bodyPr>
            <a:normAutofit/>
          </a:bodyPr>
          <a:lstStyle/>
          <a:p>
            <a:pPr algn="ctr"/>
            <a:r>
              <a:rPr lang="fr-FR" sz="3600" b="1" dirty="0">
                <a:latin typeface="Arial" panose="020B0604020202020204" pitchFamily="34" charset="0"/>
                <a:cs typeface="Arial" panose="020B0604020202020204" pitchFamily="34" charset="0"/>
              </a:rPr>
              <a:t>DES </a:t>
            </a:r>
            <a:r>
              <a:rPr lang="fr-FR" sz="3600" b="1" dirty="0" smtClean="0">
                <a:latin typeface="Arial" panose="020B0604020202020204" pitchFamily="34" charset="0"/>
                <a:cs typeface="Arial" panose="020B0604020202020204" pitchFamily="34" charset="0"/>
              </a:rPr>
              <a:t>CONSTATS</a:t>
            </a:r>
            <a:endParaRPr lang="fr-FR" dirty="0"/>
          </a:p>
        </p:txBody>
      </p:sp>
      <p:sp>
        <p:nvSpPr>
          <p:cNvPr id="3" name="Espace réservé du contenu 2">
            <a:extLst>
              <a:ext uri="{FF2B5EF4-FFF2-40B4-BE49-F238E27FC236}">
                <a16:creationId xmlns="" xmlns:a16="http://schemas.microsoft.com/office/drawing/2014/main" id="{F656FC21-6FAA-4E71-99A6-27D2D7BF8A6C}"/>
              </a:ext>
            </a:extLst>
          </p:cNvPr>
          <p:cNvSpPr>
            <a:spLocks noGrp="1"/>
          </p:cNvSpPr>
          <p:nvPr>
            <p:ph idx="1"/>
          </p:nvPr>
        </p:nvSpPr>
        <p:spPr>
          <a:xfrm>
            <a:off x="0" y="839972"/>
            <a:ext cx="12191999" cy="6149646"/>
          </a:xfrm>
        </p:spPr>
        <p:txBody>
          <a:bodyPr>
            <a:normAutofit/>
          </a:bodyPr>
          <a:lstStyle/>
          <a:p>
            <a:pPr lvl="1" algn="just"/>
            <a:endParaRPr lang="fr-FR" sz="3000" dirty="0">
              <a:latin typeface="Arial" panose="020B0604020202020204" pitchFamily="34" charset="0"/>
              <a:cs typeface="Arial" panose="020B0604020202020204" pitchFamily="34" charset="0"/>
            </a:endParaRPr>
          </a:p>
          <a:p>
            <a:pPr marL="0" indent="0" algn="just">
              <a:buNone/>
            </a:pPr>
            <a:r>
              <a:rPr lang="fr-FR" sz="4000" dirty="0">
                <a:latin typeface="Arial" panose="020B0604020202020204" pitchFamily="34" charset="0"/>
                <a:cs typeface="Arial" panose="020B0604020202020204" pitchFamily="34" charset="0"/>
              </a:rPr>
              <a:t>Par ailleurs, la CEP a relevé l’inadéquation entre les investissements et l’évolution croissante du trafic des abonnés, de même que le non-respect des dispositions légales en matière de partage et d’exploitation des pylônes.</a:t>
            </a:r>
          </a:p>
          <a:p>
            <a:pPr marL="0" indent="0" algn="just">
              <a:buNone/>
            </a:pPr>
            <a:r>
              <a:rPr lang="fr-FR" sz="4000" dirty="0">
                <a:latin typeface="Arial" panose="020B0604020202020204" pitchFamily="34" charset="0"/>
                <a:cs typeface="Arial" panose="020B0604020202020204" pitchFamily="34" charset="0"/>
              </a:rPr>
              <a:t>Ces deux constats sont le fait des opérateurs de téléphonie mobile.</a:t>
            </a:r>
          </a:p>
          <a:p>
            <a:endParaRPr lang="fr-FR" dirty="0"/>
          </a:p>
        </p:txBody>
      </p:sp>
    </p:spTree>
    <p:extLst>
      <p:ext uri="{BB962C8B-B14F-4D97-AF65-F5344CB8AC3E}">
        <p14:creationId xmlns:p14="http://schemas.microsoft.com/office/powerpoint/2010/main" val="25240135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21344" y="138224"/>
            <a:ext cx="8596668" cy="574158"/>
          </a:xfrm>
        </p:spPr>
        <p:txBody>
          <a:bodyPr>
            <a:normAutofit fontScale="90000"/>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RECOMMANDATIONS</a:t>
            </a:r>
            <a:endParaRPr lang="fr-FR" dirty="0"/>
          </a:p>
        </p:txBody>
      </p:sp>
      <p:sp>
        <p:nvSpPr>
          <p:cNvPr id="3" name="Espace réservé du contenu 2"/>
          <p:cNvSpPr>
            <a:spLocks noGrp="1"/>
          </p:cNvSpPr>
          <p:nvPr>
            <p:ph idx="1"/>
          </p:nvPr>
        </p:nvSpPr>
        <p:spPr>
          <a:xfrm>
            <a:off x="-308344" y="712382"/>
            <a:ext cx="12500343" cy="6049925"/>
          </a:xfrm>
        </p:spPr>
        <p:txBody>
          <a:bodyPr>
            <a:normAutofit fontScale="92500" lnSpcReduction="10000"/>
          </a:bodyPr>
          <a:lstStyle/>
          <a:p>
            <a:pPr marL="0" indent="0" algn="just">
              <a:buNone/>
            </a:pPr>
            <a:r>
              <a:rPr lang="fr-FR" sz="3000" dirty="0" smtClean="0">
                <a:latin typeface="Arial" panose="020B0604020202020204" pitchFamily="34" charset="0"/>
                <a:cs typeface="Arial" panose="020B0604020202020204" pitchFamily="34" charset="0"/>
              </a:rPr>
              <a:t>Pour une amélioration de </a:t>
            </a:r>
            <a:r>
              <a:rPr lang="fr-FR" sz="3000" dirty="0" smtClean="0">
                <a:latin typeface="Arial" panose="020B0604020202020204" pitchFamily="34" charset="0"/>
                <a:cs typeface="Arial" panose="020B0604020202020204" pitchFamily="34" charset="0"/>
              </a:rPr>
              <a:t>la </a:t>
            </a:r>
            <a:r>
              <a:rPr lang="fr-FR" sz="3000" dirty="0">
                <a:latin typeface="Arial" panose="020B0604020202020204" pitchFamily="34" charset="0"/>
                <a:cs typeface="Arial" panose="020B0604020202020204" pitchFamily="34" charset="0"/>
              </a:rPr>
              <a:t>qualité des services offerts par les sociétés de téléphonie mobile, la CEP recommande :</a:t>
            </a:r>
          </a:p>
          <a:p>
            <a:pPr marL="0" indent="0" algn="just">
              <a:buNone/>
            </a:pPr>
            <a:r>
              <a:rPr lang="fr-FR" sz="3000" b="1" dirty="0" smtClean="0">
                <a:latin typeface="Arial" panose="020B0604020202020204" pitchFamily="34" charset="0"/>
                <a:cs typeface="Arial" panose="020B0604020202020204" pitchFamily="34" charset="0"/>
              </a:rPr>
              <a:t>        A- Au </a:t>
            </a:r>
            <a:r>
              <a:rPr lang="fr-FR" sz="3000" b="1" dirty="0">
                <a:latin typeface="Arial" panose="020B0604020202020204" pitchFamily="34" charset="0"/>
                <a:cs typeface="Arial" panose="020B0604020202020204" pitchFamily="34" charset="0"/>
              </a:rPr>
              <a:t>Gouvernement :</a:t>
            </a:r>
          </a:p>
          <a:p>
            <a:pPr marL="0" indent="0" algn="just">
              <a:buNone/>
            </a:pPr>
            <a:r>
              <a:rPr lang="fr-FR" sz="3000" dirty="0" smtClean="0">
                <a:latin typeface="Arial" panose="020B0604020202020204" pitchFamily="34" charset="0"/>
                <a:cs typeface="Arial" panose="020B0604020202020204" pitchFamily="34" charset="0"/>
              </a:rPr>
              <a:t>1- d’orienter </a:t>
            </a:r>
            <a:r>
              <a:rPr lang="fr-FR" sz="3000" dirty="0">
                <a:latin typeface="Arial" panose="020B0604020202020204" pitchFamily="34" charset="0"/>
                <a:cs typeface="Arial" panose="020B0604020202020204" pitchFamily="34" charset="0"/>
              </a:rPr>
              <a:t>prioritairement les interventions du Fonds pour l’accès et le service universels des communications électroniques vers la réalisation des objectifs de desserte du territoire national en tenant compte de la nécessité de compenser les insuffisances de l’offre émanant des acteurs du secteur de la téléphonie mobile </a:t>
            </a:r>
            <a:r>
              <a:rPr lang="fr-FR" sz="3000" dirty="0" smtClean="0">
                <a:latin typeface="Arial" panose="020B0604020202020204" pitchFamily="34" charset="0"/>
                <a:cs typeface="Arial" panose="020B0604020202020204" pitchFamily="34" charset="0"/>
              </a:rPr>
              <a:t>;</a:t>
            </a:r>
          </a:p>
          <a:p>
            <a:pPr marL="0" lvl="0" indent="0" algn="just">
              <a:buNone/>
            </a:pPr>
            <a:r>
              <a:rPr lang="fr-FR" sz="3000" dirty="0">
                <a:latin typeface="Arial" panose="020B0604020202020204" pitchFamily="34" charset="0"/>
                <a:cs typeface="Arial" panose="020B0604020202020204" pitchFamily="34" charset="0"/>
              </a:rPr>
              <a:t>2- de mettre en place un système opérationnel de sécurisation des sites radioélectriques ;</a:t>
            </a:r>
          </a:p>
          <a:p>
            <a:pPr marL="0" lvl="0" indent="0" algn="just">
              <a:buNone/>
            </a:pPr>
            <a:r>
              <a:rPr lang="fr-FR" sz="3000" dirty="0">
                <a:latin typeface="Arial" panose="020B0604020202020204" pitchFamily="34" charset="0"/>
                <a:cs typeface="Arial" panose="020B0604020202020204" pitchFamily="34" charset="0"/>
              </a:rPr>
              <a:t>3- d’assurer la formation initiale et continue des éléments des forces de défense et de sécurité intervenant dans les zones à hauts défis sécuritaires à la maintenance des équipements ;</a:t>
            </a:r>
          </a:p>
          <a:p>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3468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7666" y="138225"/>
            <a:ext cx="8596668" cy="542260"/>
          </a:xfrm>
        </p:spPr>
        <p:txBody>
          <a:bodyPr>
            <a:normAutofit fontScale="90000"/>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RECOMMANDATIONS</a:t>
            </a:r>
            <a:endParaRPr lang="fr-FR" dirty="0"/>
          </a:p>
        </p:txBody>
      </p:sp>
      <p:sp>
        <p:nvSpPr>
          <p:cNvPr id="3" name="Espace réservé du contenu 2"/>
          <p:cNvSpPr>
            <a:spLocks noGrp="1"/>
          </p:cNvSpPr>
          <p:nvPr>
            <p:ph idx="1"/>
          </p:nvPr>
        </p:nvSpPr>
        <p:spPr>
          <a:xfrm>
            <a:off x="0" y="861237"/>
            <a:ext cx="12192000" cy="5869172"/>
          </a:xfrm>
        </p:spPr>
        <p:txBody>
          <a:bodyPr>
            <a:normAutofit fontScale="85000" lnSpcReduction="10000"/>
          </a:bodyPr>
          <a:lstStyle/>
          <a:p>
            <a:pPr marL="0" indent="0" algn="just">
              <a:buNone/>
            </a:pPr>
            <a:r>
              <a:rPr lang="fr-FR" sz="3000" b="1" dirty="0">
                <a:latin typeface="Arial" panose="020B0604020202020204" pitchFamily="34" charset="0"/>
                <a:cs typeface="Arial" panose="020B0604020202020204" pitchFamily="34" charset="0"/>
              </a:rPr>
              <a:t>Sur la qualité des services offerts par les sociétés de téléphonie mobile, </a:t>
            </a:r>
            <a:r>
              <a:rPr lang="fr-FR" sz="3000" dirty="0">
                <a:latin typeface="Arial" panose="020B0604020202020204" pitchFamily="34" charset="0"/>
                <a:cs typeface="Arial" panose="020B0604020202020204" pitchFamily="34" charset="0"/>
              </a:rPr>
              <a:t>la CEP recommande :</a:t>
            </a:r>
          </a:p>
          <a:p>
            <a:pPr marL="0" indent="0" algn="just">
              <a:buNone/>
            </a:pPr>
            <a:r>
              <a:rPr lang="fr-FR" sz="3000" b="1" dirty="0">
                <a:latin typeface="Arial" panose="020B0604020202020204" pitchFamily="34" charset="0"/>
                <a:cs typeface="Arial" panose="020B0604020202020204" pitchFamily="34" charset="0"/>
              </a:rPr>
              <a:t>        A- Au Gouvernement :</a:t>
            </a:r>
          </a:p>
          <a:p>
            <a:pPr marL="0" lvl="0" indent="0" algn="just">
              <a:buNone/>
            </a:pPr>
            <a:r>
              <a:rPr lang="fr-FR" sz="3000" dirty="0" smtClean="0">
                <a:latin typeface="Arial" panose="020B0604020202020204" pitchFamily="34" charset="0"/>
                <a:cs typeface="Arial" panose="020B0604020202020204" pitchFamily="34" charset="0"/>
              </a:rPr>
              <a:t>4- </a:t>
            </a:r>
            <a:r>
              <a:rPr lang="fr-FR" sz="3000" dirty="0">
                <a:latin typeface="Arial" panose="020B0604020202020204" pitchFamily="34" charset="0"/>
                <a:cs typeface="Arial" panose="020B0604020202020204" pitchFamily="34" charset="0"/>
              </a:rPr>
              <a:t>de prononcer des sanctions suffisamment dissuasives à l’encontre des auteurs de vols et de dégradation intentionnelle d’infrastructures de télécommunications ;</a:t>
            </a:r>
          </a:p>
          <a:p>
            <a:pPr marL="0" lvl="0" indent="0" algn="just">
              <a:buNone/>
            </a:pPr>
            <a:r>
              <a:rPr lang="fr-FR" sz="3000" dirty="0">
                <a:latin typeface="Arial" panose="020B0604020202020204" pitchFamily="34" charset="0"/>
                <a:cs typeface="Arial" panose="020B0604020202020204" pitchFamily="34" charset="0"/>
              </a:rPr>
              <a:t>5- de mettre en place des outils de détection et de répression des auteurs de la fraude sur les réseaux de télécommunications</a:t>
            </a:r>
          </a:p>
          <a:p>
            <a:pPr marL="0" lvl="0" indent="0" algn="just">
              <a:buNone/>
            </a:pPr>
            <a:r>
              <a:rPr lang="fr-FR" sz="3000" dirty="0" smtClean="0">
                <a:latin typeface="Arial" panose="020B0604020202020204" pitchFamily="34" charset="0"/>
                <a:cs typeface="Arial" panose="020B0604020202020204" pitchFamily="34" charset="0"/>
              </a:rPr>
              <a:t>6- </a:t>
            </a:r>
            <a:r>
              <a:rPr lang="fr-FR" sz="3000" dirty="0">
                <a:latin typeface="Arial" panose="020B0604020202020204" pitchFamily="34" charset="0"/>
                <a:cs typeface="Arial" panose="020B0604020202020204" pitchFamily="34" charset="0"/>
              </a:rPr>
              <a:t>d’assurer le contrôle de la qualité et l’homologation des terminaux importés ;</a:t>
            </a:r>
          </a:p>
          <a:p>
            <a:pPr marL="0" lvl="0" indent="0" algn="just">
              <a:buNone/>
            </a:pPr>
            <a:r>
              <a:rPr lang="fr-FR" sz="3000" dirty="0">
                <a:latin typeface="Arial" panose="020B0604020202020204" pitchFamily="34" charset="0"/>
                <a:cs typeface="Arial" panose="020B0604020202020204" pitchFamily="34" charset="0"/>
              </a:rPr>
              <a:t>7- d’organiser des campagnes de sensibilisation sur l’impact des terminaux contrefaits sur la santé des utilisateurs, sur l’économie du pays et sur la qualité de service des réseaux ;</a:t>
            </a:r>
          </a:p>
          <a:p>
            <a:pPr marL="0" lvl="0" indent="0" algn="just">
              <a:buNone/>
            </a:pPr>
            <a:r>
              <a:rPr lang="fr-FR" sz="3000" dirty="0">
                <a:latin typeface="Arial" panose="020B0604020202020204" pitchFamily="34" charset="0"/>
                <a:cs typeface="Arial" panose="020B0604020202020204" pitchFamily="34" charset="0"/>
              </a:rPr>
              <a:t>8- de sensibiliser les populations sur la nécessité de l’implantation des sites radioélectriques au regard de leur impact sur la qualité des services de communications électroniques</a:t>
            </a:r>
            <a:r>
              <a:rPr lang="fr-FR" sz="3000" dirty="0" smtClean="0">
                <a:latin typeface="Arial" panose="020B0604020202020204" pitchFamily="34" charset="0"/>
                <a:cs typeface="Arial" panose="020B0604020202020204" pitchFamily="34" charset="0"/>
              </a:rPr>
              <a:t>.</a:t>
            </a:r>
          </a:p>
          <a:p>
            <a:pPr lvl="0" algn="just"/>
            <a:endParaRPr lang="fr-FR"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4060430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7666" y="138225"/>
            <a:ext cx="8596668" cy="542260"/>
          </a:xfrm>
        </p:spPr>
        <p:txBody>
          <a:bodyPr>
            <a:normAutofit fontScale="90000"/>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RECOMMANDATIONS</a:t>
            </a:r>
            <a:endParaRPr lang="fr-FR" dirty="0"/>
          </a:p>
        </p:txBody>
      </p:sp>
      <p:sp>
        <p:nvSpPr>
          <p:cNvPr id="3" name="Espace réservé du contenu 2"/>
          <p:cNvSpPr>
            <a:spLocks noGrp="1"/>
          </p:cNvSpPr>
          <p:nvPr>
            <p:ph idx="1"/>
          </p:nvPr>
        </p:nvSpPr>
        <p:spPr>
          <a:xfrm>
            <a:off x="0" y="861237"/>
            <a:ext cx="12192000" cy="5869172"/>
          </a:xfrm>
        </p:spPr>
        <p:txBody>
          <a:bodyPr>
            <a:normAutofit/>
          </a:bodyPr>
          <a:lstStyle/>
          <a:p>
            <a:pPr marL="0" indent="0" algn="just">
              <a:buNone/>
            </a:pPr>
            <a:r>
              <a:rPr lang="fr-FR" sz="4000" b="1" dirty="0">
                <a:latin typeface="Arial" panose="020B0604020202020204" pitchFamily="34" charset="0"/>
                <a:cs typeface="Arial" panose="020B0604020202020204" pitchFamily="34" charset="0"/>
              </a:rPr>
              <a:t>Sur la qualité des services offerts par les sociétés de téléphonie mobile, </a:t>
            </a:r>
            <a:r>
              <a:rPr lang="fr-FR" sz="4000" dirty="0">
                <a:latin typeface="Arial" panose="020B0604020202020204" pitchFamily="34" charset="0"/>
                <a:cs typeface="Arial" panose="020B0604020202020204" pitchFamily="34" charset="0"/>
              </a:rPr>
              <a:t>la CEP recommande :</a:t>
            </a:r>
          </a:p>
          <a:p>
            <a:pPr marL="0" indent="0" algn="just">
              <a:buNone/>
            </a:pPr>
            <a:r>
              <a:rPr lang="fr-FR" sz="4000" b="1" dirty="0">
                <a:latin typeface="Arial" panose="020B0604020202020204" pitchFamily="34" charset="0"/>
                <a:cs typeface="Arial" panose="020B0604020202020204" pitchFamily="34" charset="0"/>
              </a:rPr>
              <a:t>        A- Aux sociétés de téléphonie mobile </a:t>
            </a:r>
            <a:r>
              <a:rPr lang="fr-FR" sz="4000" b="1" dirty="0" smtClean="0">
                <a:latin typeface="Arial" panose="020B0604020202020204" pitchFamily="34" charset="0"/>
                <a:cs typeface="Arial" panose="020B0604020202020204" pitchFamily="34" charset="0"/>
              </a:rPr>
              <a:t>:</a:t>
            </a:r>
          </a:p>
          <a:p>
            <a:pPr marL="0" indent="0" algn="just">
              <a:buNone/>
            </a:pPr>
            <a:endParaRPr lang="fr-FR" sz="400" dirty="0">
              <a:latin typeface="Arial" panose="020B0604020202020204" pitchFamily="34" charset="0"/>
              <a:cs typeface="Arial" panose="020B0604020202020204" pitchFamily="34" charset="0"/>
            </a:endParaRPr>
          </a:p>
          <a:p>
            <a:pPr marL="0" lvl="0" indent="0" algn="just">
              <a:buNone/>
            </a:pPr>
            <a:r>
              <a:rPr lang="fr-FR" sz="4000" dirty="0">
                <a:latin typeface="Arial" panose="020B0604020202020204" pitchFamily="34" charset="0"/>
                <a:cs typeface="Arial" panose="020B0604020202020204" pitchFamily="34" charset="0"/>
              </a:rPr>
              <a:t>1- de renforcer les investissements en équipements de pointe ;</a:t>
            </a:r>
          </a:p>
          <a:p>
            <a:pPr marL="0" lvl="0" indent="0" algn="just">
              <a:buNone/>
            </a:pPr>
            <a:r>
              <a:rPr lang="fr-FR" sz="4000" dirty="0">
                <a:latin typeface="Arial" panose="020B0604020202020204" pitchFamily="34" charset="0"/>
                <a:cs typeface="Arial" panose="020B0604020202020204" pitchFamily="34" charset="0"/>
              </a:rPr>
              <a:t>2- de promouvoir davantage le partage des infrastructures passives. </a:t>
            </a:r>
          </a:p>
          <a:p>
            <a:endParaRPr lang="fr-FR" dirty="0"/>
          </a:p>
        </p:txBody>
      </p:sp>
    </p:spTree>
    <p:extLst>
      <p:ext uri="{BB962C8B-B14F-4D97-AF65-F5344CB8AC3E}">
        <p14:creationId xmlns:p14="http://schemas.microsoft.com/office/powerpoint/2010/main" val="1692821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E1A68744-B64D-4E6B-AB62-C35CB411CC40}"/>
              </a:ext>
            </a:extLst>
          </p:cNvPr>
          <p:cNvSpPr>
            <a:spLocks noGrp="1"/>
          </p:cNvSpPr>
          <p:nvPr>
            <p:ph idx="1"/>
          </p:nvPr>
        </p:nvSpPr>
        <p:spPr>
          <a:xfrm>
            <a:off x="74429" y="1628961"/>
            <a:ext cx="12011246" cy="3880773"/>
          </a:xfrm>
        </p:spPr>
        <p:txBody>
          <a:bodyPr/>
          <a:lstStyle/>
          <a:p>
            <a:pPr marL="0" indent="0" algn="just">
              <a:buNone/>
            </a:pPr>
            <a:endParaRPr lang="fr-FR" sz="2400" dirty="0" smtClean="0">
              <a:latin typeface="Arial" panose="020B0604020202020204" pitchFamily="34" charset="0"/>
              <a:cs typeface="Arial" panose="020B0604020202020204" pitchFamily="34" charset="0"/>
            </a:endParaRPr>
          </a:p>
          <a:p>
            <a:pPr marL="0" indent="0" algn="just">
              <a:buNone/>
            </a:pPr>
            <a:endParaRPr lang="fr-FR" sz="2400" dirty="0">
              <a:latin typeface="Arial" panose="020B0604020202020204" pitchFamily="34" charset="0"/>
              <a:cs typeface="Arial" panose="020B0604020202020204" pitchFamily="34" charset="0"/>
            </a:endParaRPr>
          </a:p>
          <a:p>
            <a:pPr marL="0" indent="0" algn="just">
              <a:buNone/>
            </a:pPr>
            <a:endParaRPr lang="fr-FR" sz="2400" dirty="0" smtClean="0">
              <a:latin typeface="Arial" panose="020B0604020202020204" pitchFamily="34" charset="0"/>
              <a:cs typeface="Arial" panose="020B0604020202020204" pitchFamily="34" charset="0"/>
            </a:endParaRPr>
          </a:p>
          <a:p>
            <a:pPr marL="0" indent="0" algn="ctr">
              <a:buNone/>
            </a:pPr>
            <a:r>
              <a:rPr lang="fr-FR" sz="4400" b="1" dirty="0" smtClean="0">
                <a:latin typeface="Arial" panose="020B0604020202020204" pitchFamily="34" charset="0"/>
                <a:cs typeface="Arial" panose="020B0604020202020204" pitchFamily="34" charset="0"/>
              </a:rPr>
              <a:t>Sur </a:t>
            </a:r>
            <a:r>
              <a:rPr lang="fr-FR" sz="4400" b="1" dirty="0">
                <a:latin typeface="Arial" panose="020B0604020202020204" pitchFamily="34" charset="0"/>
                <a:cs typeface="Arial" panose="020B0604020202020204" pitchFamily="34" charset="0"/>
              </a:rPr>
              <a:t>la couverture du territoire </a:t>
            </a:r>
            <a:r>
              <a:rPr lang="fr-FR" sz="4400" b="1" dirty="0" smtClean="0">
                <a:latin typeface="Arial" panose="020B0604020202020204" pitchFamily="34" charset="0"/>
                <a:cs typeface="Arial" panose="020B0604020202020204" pitchFamily="34" charset="0"/>
              </a:rPr>
              <a:t>national</a:t>
            </a:r>
            <a:endParaRPr lang="fr-FR" sz="4400" b="1" dirty="0"/>
          </a:p>
        </p:txBody>
      </p:sp>
    </p:spTree>
    <p:extLst>
      <p:ext uri="{BB962C8B-B14F-4D97-AF65-F5344CB8AC3E}">
        <p14:creationId xmlns:p14="http://schemas.microsoft.com/office/powerpoint/2010/main" val="3030249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FE9D306-67AD-4A46-94BB-64EFBF4F490F}"/>
              </a:ext>
            </a:extLst>
          </p:cNvPr>
          <p:cNvSpPr>
            <a:spLocks noGrp="1"/>
          </p:cNvSpPr>
          <p:nvPr>
            <p:ph type="title"/>
          </p:nvPr>
        </p:nvSpPr>
        <p:spPr>
          <a:xfrm>
            <a:off x="3264194" y="120503"/>
            <a:ext cx="4013385" cy="730102"/>
          </a:xfrm>
        </p:spPr>
        <p:txBody>
          <a:bodyPr>
            <a:normAutofit/>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CONSTATS</a:t>
            </a:r>
            <a:endParaRPr lang="fr-FR" dirty="0"/>
          </a:p>
        </p:txBody>
      </p:sp>
      <p:sp>
        <p:nvSpPr>
          <p:cNvPr id="3" name="Espace réservé du contenu 2">
            <a:extLst>
              <a:ext uri="{FF2B5EF4-FFF2-40B4-BE49-F238E27FC236}">
                <a16:creationId xmlns="" xmlns:a16="http://schemas.microsoft.com/office/drawing/2014/main" id="{E1A68744-B64D-4E6B-AB62-C35CB411CC40}"/>
              </a:ext>
            </a:extLst>
          </p:cNvPr>
          <p:cNvSpPr>
            <a:spLocks noGrp="1"/>
          </p:cNvSpPr>
          <p:nvPr>
            <p:ph idx="1"/>
          </p:nvPr>
        </p:nvSpPr>
        <p:spPr>
          <a:xfrm>
            <a:off x="85060" y="850605"/>
            <a:ext cx="11982893" cy="5190757"/>
          </a:xfrm>
        </p:spPr>
        <p:txBody>
          <a:bodyPr>
            <a:normAutofit/>
          </a:bodyPr>
          <a:lstStyle/>
          <a:p>
            <a:pPr marL="0" indent="0" algn="just">
              <a:buNone/>
            </a:pPr>
            <a:endParaRPr lang="fr-FR" sz="300" dirty="0" smtClean="0">
              <a:latin typeface="Arial" panose="020B0604020202020204" pitchFamily="34" charset="0"/>
              <a:cs typeface="Arial" panose="020B0604020202020204" pitchFamily="34" charset="0"/>
            </a:endParaRPr>
          </a:p>
          <a:p>
            <a:pPr marL="0" indent="0" algn="just">
              <a:buNone/>
            </a:pPr>
            <a:r>
              <a:rPr lang="fr-FR" sz="3600" dirty="0" smtClean="0">
                <a:latin typeface="Arial" panose="020B0604020202020204" pitchFamily="34" charset="0"/>
                <a:cs typeface="Arial" panose="020B0604020202020204" pitchFamily="34" charset="0"/>
              </a:rPr>
              <a:t>Sur </a:t>
            </a:r>
            <a:r>
              <a:rPr lang="fr-FR" sz="3600" dirty="0">
                <a:latin typeface="Arial" panose="020B0604020202020204" pitchFamily="34" charset="0"/>
                <a:cs typeface="Arial" panose="020B0604020202020204" pitchFamily="34" charset="0"/>
              </a:rPr>
              <a:t>la couverture du territoire national, il a été noté:</a:t>
            </a:r>
          </a:p>
          <a:p>
            <a:pPr lvl="1" algn="just"/>
            <a:r>
              <a:rPr lang="fr-FR" sz="3600" dirty="0">
                <a:latin typeface="Arial" panose="020B0604020202020204" pitchFamily="34" charset="0"/>
                <a:cs typeface="Arial" panose="020B0604020202020204" pitchFamily="34" charset="0"/>
              </a:rPr>
              <a:t>une intermittence du réseau et l’existence de nombreuses zones blanches notamment sur les axes routiers et les zones frontalières; </a:t>
            </a:r>
          </a:p>
          <a:p>
            <a:pPr lvl="1" algn="just"/>
            <a:r>
              <a:rPr lang="fr-FR" sz="3600" dirty="0">
                <a:effectLst/>
                <a:latin typeface="Arial" panose="020B0604020202020204" pitchFamily="34" charset="0"/>
                <a:ea typeface="Calibri" panose="020F0502020204030204" pitchFamily="34" charset="0"/>
                <a:cs typeface="Arial" panose="020B0604020202020204" pitchFamily="34" charset="0"/>
              </a:rPr>
              <a:t>une différence entre la couverture théorique du territoire et la disponibilité réelle du réseau</a:t>
            </a:r>
          </a:p>
          <a:p>
            <a:pPr lvl="1" algn="just"/>
            <a:r>
              <a:rPr lang="fr-FR" sz="3600" dirty="0">
                <a:effectLst/>
                <a:latin typeface="Arial" panose="020B0604020202020204" pitchFamily="34" charset="0"/>
                <a:ea typeface="Calibri" panose="020F0502020204030204" pitchFamily="34" charset="0"/>
                <a:cs typeface="Arial" panose="020B0604020202020204" pitchFamily="34" charset="0"/>
              </a:rPr>
              <a:t>et une insuffisance récurrente de colocalisation des infrastructures passives.</a:t>
            </a:r>
            <a:endParaRPr lang="fr-FR" sz="3600"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086791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52354" y="79664"/>
            <a:ext cx="6343765" cy="730827"/>
          </a:xfrm>
        </p:spPr>
        <p:txBody>
          <a:bodyPr>
            <a:normAutofit/>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RECOMMANDATIONS</a:t>
            </a:r>
            <a:endParaRPr lang="fr-FR" dirty="0"/>
          </a:p>
        </p:txBody>
      </p:sp>
      <p:sp>
        <p:nvSpPr>
          <p:cNvPr id="3" name="Espace réservé du contenu 2"/>
          <p:cNvSpPr>
            <a:spLocks noGrp="1"/>
          </p:cNvSpPr>
          <p:nvPr>
            <p:ph idx="1"/>
          </p:nvPr>
        </p:nvSpPr>
        <p:spPr>
          <a:xfrm>
            <a:off x="93518" y="810491"/>
            <a:ext cx="12022281" cy="5818909"/>
          </a:xfrm>
        </p:spPr>
        <p:txBody>
          <a:bodyPr>
            <a:normAutofit/>
          </a:bodyPr>
          <a:lstStyle/>
          <a:p>
            <a:pPr marL="0" indent="0" algn="just">
              <a:lnSpc>
                <a:spcPct val="100000"/>
              </a:lnSpc>
              <a:buNone/>
            </a:pPr>
            <a:r>
              <a:rPr lang="fr-FR" sz="4000" dirty="0" smtClean="0">
                <a:latin typeface="Arial" panose="020B0604020202020204" pitchFamily="34" charset="0"/>
                <a:cs typeface="Arial" panose="020B0604020202020204" pitchFamily="34" charset="0"/>
              </a:rPr>
              <a:t>Pour une meilleure couverture du territoire national par le réseau et les services des sociétés de téléphonie mobile, la CEP recommande</a:t>
            </a:r>
            <a:r>
              <a:rPr lang="fr-FR" sz="4000" dirty="0">
                <a:latin typeface="Arial" panose="020B0604020202020204" pitchFamily="34" charset="0"/>
                <a:cs typeface="Arial" panose="020B0604020202020204" pitchFamily="34" charset="0"/>
              </a:rPr>
              <a:t> au Gouvernement </a:t>
            </a:r>
            <a:r>
              <a:rPr lang="fr-FR" sz="4000" dirty="0" smtClean="0">
                <a:latin typeface="Arial" panose="020B0604020202020204" pitchFamily="34" charset="0"/>
                <a:cs typeface="Arial" panose="020B0604020202020204" pitchFamily="34" charset="0"/>
              </a:rPr>
              <a:t>:</a:t>
            </a:r>
            <a:endParaRPr lang="fr-FR" sz="4000" dirty="0">
              <a:latin typeface="Arial" panose="020B0604020202020204" pitchFamily="34" charset="0"/>
              <a:cs typeface="Arial" panose="020B0604020202020204" pitchFamily="34" charset="0"/>
            </a:endParaRPr>
          </a:p>
          <a:p>
            <a:pPr marL="0" lvl="0" indent="0" algn="just">
              <a:lnSpc>
                <a:spcPct val="100000"/>
              </a:lnSpc>
              <a:buNone/>
            </a:pPr>
            <a:r>
              <a:rPr lang="fr-FR" sz="4000" dirty="0" smtClean="0">
                <a:latin typeface="Arial" panose="020B0604020202020204" pitchFamily="34" charset="0"/>
                <a:cs typeface="Arial" panose="020B0604020202020204" pitchFamily="34" charset="0"/>
              </a:rPr>
              <a:t>1- de </a:t>
            </a:r>
            <a:r>
              <a:rPr lang="fr-FR" sz="4000" dirty="0">
                <a:latin typeface="Arial" panose="020B0604020202020204" pitchFamily="34" charset="0"/>
                <a:cs typeface="Arial" panose="020B0604020202020204" pitchFamily="34" charset="0"/>
              </a:rPr>
              <a:t>prendre des mesures diligentes à travers, le Fonds pour l’accès et le service universels, pour assurer la couverture des zones blanches, principalement dans les localités à hauts défis sécuritaires et dans les zones frontalières.</a:t>
            </a:r>
          </a:p>
        </p:txBody>
      </p:sp>
    </p:spTree>
    <p:extLst>
      <p:ext uri="{BB962C8B-B14F-4D97-AF65-F5344CB8AC3E}">
        <p14:creationId xmlns:p14="http://schemas.microsoft.com/office/powerpoint/2010/main" val="1101573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6A9702AF-EA42-4B52-B2A9-3AD53DCB257B}"/>
              </a:ext>
            </a:extLst>
          </p:cNvPr>
          <p:cNvSpPr>
            <a:spLocks noGrp="1"/>
          </p:cNvSpPr>
          <p:nvPr>
            <p:ph idx="1"/>
          </p:nvPr>
        </p:nvSpPr>
        <p:spPr>
          <a:xfrm>
            <a:off x="1" y="1027980"/>
            <a:ext cx="12191999" cy="4563962"/>
          </a:xfrm>
        </p:spPr>
        <p:txBody>
          <a:bodyPr/>
          <a:lstStyle/>
          <a:p>
            <a:pPr marL="0" indent="0" algn="just">
              <a:buNone/>
            </a:pPr>
            <a:endParaRPr lang="fr-FR" sz="2400" dirty="0" smtClean="0">
              <a:latin typeface="Arial" panose="020B0604020202020204" pitchFamily="34" charset="0"/>
              <a:cs typeface="Arial" panose="020B0604020202020204" pitchFamily="34" charset="0"/>
            </a:endParaRPr>
          </a:p>
          <a:p>
            <a:pPr marL="0" indent="0" algn="just">
              <a:buNone/>
            </a:pPr>
            <a:endParaRPr lang="fr-FR" sz="2400" dirty="0">
              <a:latin typeface="Arial" panose="020B0604020202020204" pitchFamily="34" charset="0"/>
              <a:cs typeface="Arial" panose="020B0604020202020204" pitchFamily="34" charset="0"/>
            </a:endParaRPr>
          </a:p>
          <a:p>
            <a:pPr marL="0" indent="0" algn="just">
              <a:buNone/>
            </a:pPr>
            <a:endParaRPr lang="fr-FR" sz="2400" dirty="0" smtClean="0">
              <a:latin typeface="Arial" panose="020B0604020202020204" pitchFamily="34" charset="0"/>
              <a:cs typeface="Arial" panose="020B0604020202020204" pitchFamily="34" charset="0"/>
            </a:endParaRPr>
          </a:p>
          <a:p>
            <a:pPr marL="0" indent="0" algn="ctr">
              <a:buNone/>
            </a:pPr>
            <a:r>
              <a:rPr lang="fr-FR" sz="4000" b="1" dirty="0" smtClean="0">
                <a:latin typeface="Arial" panose="020B0604020202020204" pitchFamily="34" charset="0"/>
                <a:cs typeface="Arial" panose="020B0604020202020204" pitchFamily="34" charset="0"/>
              </a:rPr>
              <a:t>Par </a:t>
            </a:r>
            <a:r>
              <a:rPr lang="fr-FR" sz="4000" b="1" dirty="0">
                <a:latin typeface="Arial" panose="020B0604020202020204" pitchFamily="34" charset="0"/>
                <a:cs typeface="Arial" panose="020B0604020202020204" pitchFamily="34" charset="0"/>
              </a:rPr>
              <a:t>rapport au respect de la règlementation fiscale, douanière, financière et comptable en </a:t>
            </a:r>
            <a:r>
              <a:rPr lang="fr-FR" sz="4000" b="1" dirty="0" smtClean="0">
                <a:latin typeface="Arial" panose="020B0604020202020204" pitchFamily="34" charset="0"/>
                <a:cs typeface="Arial" panose="020B0604020202020204" pitchFamily="34" charset="0"/>
              </a:rPr>
              <a:t>vigueur </a:t>
            </a:r>
            <a:endParaRPr lang="fr-FR" sz="4000" b="1"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668415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166027A-F020-49C7-906D-AC2D1ECAEB9F}"/>
              </a:ext>
            </a:extLst>
          </p:cNvPr>
          <p:cNvSpPr>
            <a:spLocks noGrp="1"/>
          </p:cNvSpPr>
          <p:nvPr>
            <p:ph type="title"/>
          </p:nvPr>
        </p:nvSpPr>
        <p:spPr>
          <a:xfrm>
            <a:off x="3597024" y="110836"/>
            <a:ext cx="3943465" cy="686606"/>
          </a:xfrm>
        </p:spPr>
        <p:txBody>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CONSTATS</a:t>
            </a:r>
            <a:endParaRPr lang="fr-FR" dirty="0"/>
          </a:p>
        </p:txBody>
      </p:sp>
      <p:sp>
        <p:nvSpPr>
          <p:cNvPr id="3" name="Espace réservé du contenu 2">
            <a:extLst>
              <a:ext uri="{FF2B5EF4-FFF2-40B4-BE49-F238E27FC236}">
                <a16:creationId xmlns="" xmlns:a16="http://schemas.microsoft.com/office/drawing/2014/main" id="{6A9702AF-EA42-4B52-B2A9-3AD53DCB257B}"/>
              </a:ext>
            </a:extLst>
          </p:cNvPr>
          <p:cNvSpPr>
            <a:spLocks noGrp="1"/>
          </p:cNvSpPr>
          <p:nvPr>
            <p:ph idx="1"/>
          </p:nvPr>
        </p:nvSpPr>
        <p:spPr>
          <a:xfrm>
            <a:off x="83127" y="797442"/>
            <a:ext cx="12011891" cy="5927109"/>
          </a:xfrm>
        </p:spPr>
        <p:txBody>
          <a:bodyPr>
            <a:normAutofit lnSpcReduction="10000"/>
          </a:bodyPr>
          <a:lstStyle/>
          <a:p>
            <a:pPr marL="0" indent="0" algn="just">
              <a:buNone/>
            </a:pPr>
            <a:r>
              <a:rPr lang="fr-FR" sz="3600" dirty="0">
                <a:latin typeface="Arial" panose="020B0604020202020204" pitchFamily="34" charset="0"/>
                <a:cs typeface="Arial" panose="020B0604020202020204" pitchFamily="34" charset="0"/>
              </a:rPr>
              <a:t>Par rapport </a:t>
            </a:r>
            <a:r>
              <a:rPr lang="fr-FR" sz="3600" b="1" dirty="0">
                <a:latin typeface="Arial" panose="020B0604020202020204" pitchFamily="34" charset="0"/>
                <a:cs typeface="Arial" panose="020B0604020202020204" pitchFamily="34" charset="0"/>
              </a:rPr>
              <a:t>au respect de la règlementation fiscale, douanière, financière et comptable en vigueur</a:t>
            </a:r>
            <a:r>
              <a:rPr lang="fr-FR" sz="3600" dirty="0">
                <a:latin typeface="Arial" panose="020B0604020202020204" pitchFamily="34" charset="0"/>
                <a:cs typeface="Arial" panose="020B0604020202020204" pitchFamily="34" charset="0"/>
              </a:rPr>
              <a:t>, différentes irrégularités et insuffisances, notamment en matière de TVA, de retenues à la source et de déductions de charges entrainant des redressements fiscaux même si le MINEFID affirme que les sociétés s’acquittent de manière généralement satisfaisante de leurs obligations </a:t>
            </a:r>
          </a:p>
          <a:p>
            <a:pPr marL="0" indent="0" algn="just">
              <a:buNone/>
            </a:pPr>
            <a:r>
              <a:rPr lang="fr-FR" sz="3600" dirty="0">
                <a:effectLst/>
                <a:latin typeface="Arial" panose="020B0604020202020204" pitchFamily="34" charset="0"/>
                <a:ea typeface="Calibri" panose="020F0502020204030204" pitchFamily="34" charset="0"/>
                <a:cs typeface="Arial" panose="020B0604020202020204" pitchFamily="34" charset="0"/>
              </a:rPr>
              <a:t>Par ailleurs, la CEP a constaté que des contrôles entrepris au sein des sociétés Orange-BF et Eaton Towers (American Towers corporation) inities depuis 2016 n’ont pas été conduits </a:t>
            </a:r>
            <a:r>
              <a:rPr lang="fr-FR" sz="3600" dirty="0">
                <a:latin typeface="Arial" panose="020B0604020202020204" pitchFamily="34" charset="0"/>
                <a:cs typeface="Arial" panose="020B0604020202020204" pitchFamily="34" charset="0"/>
              </a:rPr>
              <a:t>à </a:t>
            </a:r>
            <a:r>
              <a:rPr lang="fr-FR" sz="3600" dirty="0">
                <a:effectLst/>
                <a:latin typeface="Arial" panose="020B0604020202020204" pitchFamily="34" charset="0"/>
                <a:ea typeface="Calibri" panose="020F0502020204030204" pitchFamily="34" charset="0"/>
                <a:cs typeface="Arial" panose="020B0604020202020204" pitchFamily="34" charset="0"/>
              </a:rPr>
              <a:t>terme. </a:t>
            </a:r>
          </a:p>
          <a:p>
            <a:pPr algn="just"/>
            <a:endParaRPr lang="fr-FR" sz="2400"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1549527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96336" y="88605"/>
            <a:ext cx="6158663" cy="676940"/>
          </a:xfrm>
        </p:spPr>
        <p:txBody>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RECOMMANDATIONS</a:t>
            </a:r>
            <a:endParaRPr lang="fr-FR" dirty="0"/>
          </a:p>
        </p:txBody>
      </p:sp>
      <p:sp>
        <p:nvSpPr>
          <p:cNvPr id="3" name="Espace réservé du contenu 2"/>
          <p:cNvSpPr>
            <a:spLocks noGrp="1"/>
          </p:cNvSpPr>
          <p:nvPr>
            <p:ph idx="1"/>
          </p:nvPr>
        </p:nvSpPr>
        <p:spPr>
          <a:xfrm>
            <a:off x="74428" y="765545"/>
            <a:ext cx="12036055" cy="5911702"/>
          </a:xfrm>
        </p:spPr>
        <p:txBody>
          <a:bodyPr>
            <a:normAutofit lnSpcReduction="10000"/>
          </a:bodyPr>
          <a:lstStyle/>
          <a:p>
            <a:pPr marL="0" indent="0" algn="just">
              <a:buNone/>
            </a:pPr>
            <a:r>
              <a:rPr lang="fr-FR" sz="3200" dirty="0">
                <a:latin typeface="Arial" panose="020B0604020202020204" pitchFamily="34" charset="0"/>
                <a:cs typeface="Arial" panose="020B0604020202020204" pitchFamily="34" charset="0"/>
              </a:rPr>
              <a:t>Partant des constats ci-dessus, la CEP recommande </a:t>
            </a:r>
            <a:r>
              <a:rPr lang="fr-FR" sz="3200" dirty="0" smtClean="0">
                <a:latin typeface="Arial" panose="020B0604020202020204" pitchFamily="34" charset="0"/>
                <a:cs typeface="Arial" panose="020B0604020202020204" pitchFamily="34" charset="0"/>
              </a:rPr>
              <a:t>au </a:t>
            </a:r>
            <a:r>
              <a:rPr lang="fr-FR" sz="3200" dirty="0">
                <a:latin typeface="Arial" panose="020B0604020202020204" pitchFamily="34" charset="0"/>
                <a:cs typeface="Arial" panose="020B0604020202020204" pitchFamily="34" charset="0"/>
              </a:rPr>
              <a:t>Gouvernement de :</a:t>
            </a:r>
          </a:p>
          <a:p>
            <a:pPr lvl="0" algn="just"/>
            <a:r>
              <a:rPr lang="fr-FR" sz="3200" dirty="0">
                <a:latin typeface="Arial" panose="020B0604020202020204" pitchFamily="34" charset="0"/>
                <a:cs typeface="Arial" panose="020B0604020202020204" pitchFamily="34" charset="0"/>
              </a:rPr>
              <a:t>soumettre à l’Assemblée nationale dans les meilleurs délais l’état de mise en œuvre des recommandations de la mission d’information sur le litige Direction générale des Douanes–ONATEL SA ;</a:t>
            </a:r>
          </a:p>
          <a:p>
            <a:pPr lvl="0" algn="just"/>
            <a:r>
              <a:rPr lang="fr-FR" sz="3200" dirty="0" smtClean="0">
                <a:latin typeface="Arial" panose="020B0604020202020204" pitchFamily="34" charset="0"/>
                <a:cs typeface="Arial" panose="020B0604020202020204" pitchFamily="34" charset="0"/>
              </a:rPr>
              <a:t>installer </a:t>
            </a:r>
            <a:r>
              <a:rPr lang="fr-FR" sz="3200" dirty="0">
                <a:latin typeface="Arial" panose="020B0604020202020204" pitchFamily="34" charset="0"/>
                <a:cs typeface="Arial" panose="020B0604020202020204" pitchFamily="34" charset="0"/>
              </a:rPr>
              <a:t>des logiciels de contrôle des consommations des produits électroniques dans l’optique d’une vérification périodique de la sincérité des données fournies par des opérateurs ;</a:t>
            </a:r>
          </a:p>
          <a:p>
            <a:pPr lvl="0" algn="just"/>
            <a:r>
              <a:rPr lang="fr-FR" sz="3200" dirty="0" smtClean="0">
                <a:latin typeface="Arial" panose="020B0604020202020204" pitchFamily="34" charset="0"/>
                <a:cs typeface="Arial" panose="020B0604020202020204" pitchFamily="34" charset="0"/>
              </a:rPr>
              <a:t>parachever </a:t>
            </a:r>
            <a:r>
              <a:rPr lang="fr-FR" sz="3200" dirty="0">
                <a:latin typeface="Arial" panose="020B0604020202020204" pitchFamily="34" charset="0"/>
                <a:cs typeface="Arial" panose="020B0604020202020204" pitchFamily="34" charset="0"/>
              </a:rPr>
              <a:t>l’installation de logiciels de suivi du chiffre d’affaires des sociétés de téléphonie mobile ;</a:t>
            </a:r>
          </a:p>
          <a:p>
            <a:pPr marL="0" indent="0">
              <a:buNone/>
            </a:pPr>
            <a:endParaRPr lang="fr-FR" dirty="0">
              <a:effectLst/>
            </a:endParaRPr>
          </a:p>
        </p:txBody>
      </p:sp>
    </p:spTree>
    <p:extLst>
      <p:ext uri="{BB962C8B-B14F-4D97-AF65-F5344CB8AC3E}">
        <p14:creationId xmlns:p14="http://schemas.microsoft.com/office/powerpoint/2010/main" val="1128951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ctrTitle"/>
          </p:nvPr>
        </p:nvSpPr>
        <p:spPr>
          <a:xfrm>
            <a:off x="2948058" y="187036"/>
            <a:ext cx="6261245" cy="634423"/>
          </a:xfrm>
        </p:spPr>
        <p:txBody>
          <a:bodyPr>
            <a:normAutofit fontScale="90000"/>
          </a:bodyPr>
          <a:lstStyle/>
          <a:p>
            <a:pPr algn="ctr"/>
            <a:r>
              <a:rPr kumimoji="0" lang="fr-FR" sz="3600" b="1" i="0" u="none" strike="noStrike" kern="1200" cap="none" spc="0" normalizeH="0" baseline="0" noProof="0" dirty="0">
                <a:ln>
                  <a:noFill/>
                </a:ln>
                <a:solidFill>
                  <a:srgbClr val="90C226"/>
                </a:solidFill>
                <a:effectLst/>
                <a:uLnTx/>
                <a:uFillTx/>
                <a:latin typeface="Trebuchet MS" panose="020B0603020202020204"/>
                <a:ea typeface="+mj-ea"/>
                <a:cs typeface="+mj-cs"/>
              </a:rPr>
              <a:t>INTRODUCTION (2/4)</a:t>
            </a:r>
            <a:endParaRPr lang="fr-FR" sz="3200" b="1" dirty="0">
              <a:latin typeface="Arial" panose="020B0604020202020204" pitchFamily="34" charset="0"/>
              <a:cs typeface="Arial" panose="020B0604020202020204" pitchFamily="34" charset="0"/>
            </a:endParaRPr>
          </a:p>
        </p:txBody>
      </p:sp>
      <p:sp>
        <p:nvSpPr>
          <p:cNvPr id="3" name="Sous-titre 2"/>
          <p:cNvSpPr>
            <a:spLocks noGrp="1"/>
          </p:cNvSpPr>
          <p:nvPr>
            <p:ph type="subTitle" idx="1"/>
          </p:nvPr>
        </p:nvSpPr>
        <p:spPr>
          <a:xfrm>
            <a:off x="72736" y="1102014"/>
            <a:ext cx="12011891" cy="5111750"/>
          </a:xfrm>
        </p:spPr>
        <p:txBody>
          <a:bodyPr>
            <a:normAutofit fontScale="92500" lnSpcReduction="20000"/>
          </a:bodyPr>
          <a:lstStyle/>
          <a:p>
            <a:pPr algn="l"/>
            <a:r>
              <a:rPr lang="fr-FR" sz="3200" cap="none" dirty="0">
                <a:solidFill>
                  <a:schemeClr val="tx1"/>
                </a:solidFill>
                <a:latin typeface="Arial" panose="020B0604020202020204" pitchFamily="34" charset="0"/>
                <a:cs typeface="Arial" panose="020B0604020202020204" pitchFamily="34" charset="0"/>
              </a:rPr>
              <a:t>M. </a:t>
            </a:r>
            <a:r>
              <a:rPr lang="fr-FR" sz="3200" cap="none" dirty="0" err="1">
                <a:solidFill>
                  <a:schemeClr val="tx1"/>
                </a:solidFill>
                <a:latin typeface="Arial" panose="020B0604020202020204" pitchFamily="34" charset="0"/>
                <a:cs typeface="Arial" panose="020B0604020202020204" pitchFamily="34" charset="0"/>
              </a:rPr>
              <a:t>Issaka</a:t>
            </a:r>
            <a:r>
              <a:rPr lang="fr-FR" sz="3200" cap="none" dirty="0">
                <a:solidFill>
                  <a:schemeClr val="tx1"/>
                </a:solidFill>
                <a:latin typeface="Arial" panose="020B0604020202020204" pitchFamily="34" charset="0"/>
                <a:cs typeface="Arial" panose="020B0604020202020204" pitchFamily="34" charset="0"/>
              </a:rPr>
              <a:t> CONGO, GP-CDP, Président ;</a:t>
            </a:r>
          </a:p>
          <a:p>
            <a:pPr algn="l"/>
            <a:r>
              <a:rPr lang="fr-FR" sz="3200" cap="none" dirty="0">
                <a:solidFill>
                  <a:schemeClr val="tx1"/>
                </a:solidFill>
                <a:latin typeface="Arial" panose="020B0604020202020204" pitchFamily="34" charset="0"/>
                <a:cs typeface="Arial" panose="020B0604020202020204" pitchFamily="34" charset="0"/>
              </a:rPr>
              <a:t>M. Issa BARRY, GP-</a:t>
            </a:r>
            <a:r>
              <a:rPr lang="fr-FR" sz="3200" cap="none" dirty="0" err="1">
                <a:solidFill>
                  <a:schemeClr val="tx1"/>
                </a:solidFill>
                <a:latin typeface="Arial" panose="020B0604020202020204" pitchFamily="34" charset="0"/>
                <a:cs typeface="Arial" panose="020B0604020202020204" pitchFamily="34" charset="0"/>
              </a:rPr>
              <a:t>Burkindlim</a:t>
            </a:r>
            <a:r>
              <a:rPr lang="fr-FR" sz="3200" cap="none" dirty="0">
                <a:solidFill>
                  <a:schemeClr val="tx1"/>
                </a:solidFill>
                <a:latin typeface="Arial" panose="020B0604020202020204" pitchFamily="34" charset="0"/>
                <a:cs typeface="Arial" panose="020B0604020202020204" pitchFamily="34" charset="0"/>
              </a:rPr>
              <a:t>, Vice-président;</a:t>
            </a:r>
          </a:p>
          <a:p>
            <a:pPr algn="l"/>
            <a:r>
              <a:rPr lang="fr-FR" sz="3200" cap="none" dirty="0">
                <a:solidFill>
                  <a:schemeClr val="tx1"/>
                </a:solidFill>
                <a:latin typeface="Arial" panose="020B0604020202020204" pitchFamily="34" charset="0"/>
                <a:cs typeface="Arial" panose="020B0604020202020204" pitchFamily="34" charset="0"/>
              </a:rPr>
              <a:t>M. </a:t>
            </a:r>
            <a:r>
              <a:rPr lang="fr-FR" sz="3200" cap="none" dirty="0" err="1">
                <a:solidFill>
                  <a:schemeClr val="tx1"/>
                </a:solidFill>
                <a:latin typeface="Arial" panose="020B0604020202020204" pitchFamily="34" charset="0"/>
                <a:cs typeface="Arial" panose="020B0604020202020204" pitchFamily="34" charset="0"/>
              </a:rPr>
              <a:t>Sangouan</a:t>
            </a:r>
            <a:r>
              <a:rPr lang="fr-FR" sz="3200" cap="none" dirty="0">
                <a:solidFill>
                  <a:schemeClr val="tx1"/>
                </a:solidFill>
                <a:latin typeface="Arial" panose="020B0604020202020204" pitchFamily="34" charset="0"/>
                <a:cs typeface="Arial" panose="020B0604020202020204" pitchFamily="34" charset="0"/>
              </a:rPr>
              <a:t> Léonce SANON, GP-MPP, Rapporteur général;</a:t>
            </a:r>
          </a:p>
          <a:p>
            <a:pPr algn="l"/>
            <a:r>
              <a:rPr lang="fr-FR" sz="3200" cap="none" dirty="0">
                <a:solidFill>
                  <a:schemeClr val="tx1"/>
                </a:solidFill>
                <a:latin typeface="Arial" panose="020B0604020202020204" pitchFamily="34" charset="0"/>
                <a:cs typeface="Arial" panose="020B0604020202020204" pitchFamily="34" charset="0"/>
              </a:rPr>
              <a:t>M. Armand J. Robert ABGAS, GP-UPC, Rapporteur général adjoint;</a:t>
            </a:r>
          </a:p>
          <a:p>
            <a:pPr algn="l"/>
            <a:r>
              <a:rPr lang="fr-FR" sz="3200" cap="none" dirty="0">
                <a:solidFill>
                  <a:schemeClr val="tx1"/>
                </a:solidFill>
                <a:latin typeface="Arial" panose="020B0604020202020204" pitchFamily="34" charset="0"/>
                <a:cs typeface="Arial" panose="020B0604020202020204" pitchFamily="34" charset="0"/>
              </a:rPr>
              <a:t>Mme FOFANA/YAMEOGO </a:t>
            </a:r>
            <a:r>
              <a:rPr lang="fr-FR" sz="3200" cap="none" dirty="0" err="1">
                <a:solidFill>
                  <a:schemeClr val="tx1"/>
                </a:solidFill>
                <a:latin typeface="Arial" panose="020B0604020202020204" pitchFamily="34" charset="0"/>
                <a:cs typeface="Arial" panose="020B0604020202020204" pitchFamily="34" charset="0"/>
              </a:rPr>
              <a:t>Assetou</a:t>
            </a:r>
            <a:r>
              <a:rPr lang="fr-FR" sz="3200" cap="none" dirty="0">
                <a:solidFill>
                  <a:schemeClr val="tx1"/>
                </a:solidFill>
                <a:latin typeface="Arial" panose="020B0604020202020204" pitchFamily="34" charset="0"/>
                <a:cs typeface="Arial" panose="020B0604020202020204" pitchFamily="34" charset="0"/>
              </a:rPr>
              <a:t>, GP-MPP, membre;</a:t>
            </a:r>
          </a:p>
          <a:p>
            <a:pPr algn="l"/>
            <a:r>
              <a:rPr lang="fr-FR" sz="3200" cap="none" dirty="0">
                <a:solidFill>
                  <a:schemeClr val="tx1"/>
                </a:solidFill>
                <a:latin typeface="Arial" panose="020B0604020202020204" pitchFamily="34" charset="0"/>
                <a:cs typeface="Arial" panose="020B0604020202020204" pitchFamily="34" charset="0"/>
              </a:rPr>
              <a:t>M. Abdoulaye MOSSE, GP-MPP, membre;</a:t>
            </a:r>
          </a:p>
          <a:p>
            <a:pPr algn="l"/>
            <a:r>
              <a:rPr lang="fr-FR" sz="3200" cap="none" dirty="0">
                <a:solidFill>
                  <a:schemeClr val="tx1"/>
                </a:solidFill>
                <a:latin typeface="Arial" panose="020B0604020202020204" pitchFamily="34" charset="0"/>
                <a:cs typeface="Arial" panose="020B0604020202020204" pitchFamily="34" charset="0"/>
              </a:rPr>
              <a:t>M. Lassina OUATTARA, GP-MPP, membre;</a:t>
            </a:r>
          </a:p>
          <a:p>
            <a:pPr algn="l"/>
            <a:r>
              <a:rPr lang="fr-FR" sz="3200" cap="none" dirty="0">
                <a:solidFill>
                  <a:schemeClr val="tx1"/>
                </a:solidFill>
                <a:latin typeface="Arial" panose="020B0604020202020204" pitchFamily="34" charset="0"/>
                <a:cs typeface="Arial" panose="020B0604020202020204" pitchFamily="34" charset="0"/>
              </a:rPr>
              <a:t>Mme OUEDRAOGO/ZONGO Marie Isabelle, GP-MPP, membre;</a:t>
            </a:r>
          </a:p>
          <a:p>
            <a:pPr algn="l"/>
            <a:r>
              <a:rPr lang="fr-FR" sz="3200" cap="none" dirty="0">
                <a:solidFill>
                  <a:schemeClr val="tx1"/>
                </a:solidFill>
                <a:latin typeface="Arial" panose="020B0604020202020204" pitchFamily="34" charset="0"/>
                <a:cs typeface="Arial" panose="020B0604020202020204" pitchFamily="34" charset="0"/>
              </a:rPr>
              <a:t>Mme SAWADOGO/OUEDRAOGO Maïmouna, </a:t>
            </a:r>
            <a:r>
              <a:rPr lang="fr-FR" sz="3200" cap="none" dirty="0" err="1">
                <a:solidFill>
                  <a:schemeClr val="tx1"/>
                </a:solidFill>
                <a:latin typeface="Arial" panose="020B0604020202020204" pitchFamily="34" charset="0"/>
                <a:cs typeface="Arial" panose="020B0604020202020204" pitchFamily="34" charset="0"/>
              </a:rPr>
              <a:t>GP-CDP,membre</a:t>
            </a:r>
            <a:r>
              <a:rPr lang="fr-FR" sz="3200" cap="none" dirty="0">
                <a:solidFill>
                  <a:schemeClr val="tx1"/>
                </a:solidFill>
                <a:latin typeface="Arial" panose="020B0604020202020204" pitchFamily="34" charset="0"/>
                <a:cs typeface="Arial" panose="020B0604020202020204" pitchFamily="34" charset="0"/>
              </a:rPr>
              <a:t>;</a:t>
            </a:r>
          </a:p>
          <a:p>
            <a:pPr algn="l"/>
            <a:r>
              <a:rPr lang="fr-FR" sz="3200" cap="none" dirty="0">
                <a:solidFill>
                  <a:schemeClr val="tx1"/>
                </a:solidFill>
                <a:latin typeface="Arial" panose="020B0604020202020204" pitchFamily="34" charset="0"/>
                <a:cs typeface="Arial" panose="020B0604020202020204" pitchFamily="34" charset="0"/>
              </a:rPr>
              <a:t>M. Dramane Ludovic THIOMBIANO, GP-PJRN, membre</a:t>
            </a:r>
            <a:r>
              <a:rPr lang="fr-FR" sz="3200" dirty="0">
                <a:solidFill>
                  <a:schemeClr val="tx1"/>
                </a:solidFill>
                <a:latin typeface="Arial" panose="020B0604020202020204" pitchFamily="34" charset="0"/>
                <a:cs typeface="Arial" panose="020B0604020202020204" pitchFamily="34" charset="0"/>
              </a:rPr>
              <a:t>.</a:t>
            </a:r>
            <a:endParaRPr lang="fr-FR" sz="3200" cap="none"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255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3123" y="24810"/>
            <a:ext cx="6158663" cy="613143"/>
          </a:xfrm>
        </p:spPr>
        <p:txBody>
          <a:bodyPr>
            <a:normAutofit fontScale="90000"/>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RECOMMANDATIONS</a:t>
            </a:r>
            <a:endParaRPr lang="fr-FR" dirty="0"/>
          </a:p>
        </p:txBody>
      </p:sp>
      <p:sp>
        <p:nvSpPr>
          <p:cNvPr id="3" name="Espace réservé du contenu 2"/>
          <p:cNvSpPr>
            <a:spLocks noGrp="1"/>
          </p:cNvSpPr>
          <p:nvPr>
            <p:ph idx="1"/>
          </p:nvPr>
        </p:nvSpPr>
        <p:spPr>
          <a:xfrm>
            <a:off x="74428" y="637953"/>
            <a:ext cx="12036055" cy="6039294"/>
          </a:xfrm>
        </p:spPr>
        <p:txBody>
          <a:bodyPr>
            <a:normAutofit fontScale="77500" lnSpcReduction="20000"/>
          </a:bodyPr>
          <a:lstStyle/>
          <a:p>
            <a:pPr marL="0" indent="0" algn="just">
              <a:buNone/>
            </a:pPr>
            <a:endParaRPr lang="fr-FR" sz="200" dirty="0" smtClean="0">
              <a:latin typeface="Arial" panose="020B0604020202020204" pitchFamily="34" charset="0"/>
              <a:cs typeface="Arial" panose="020B0604020202020204" pitchFamily="34" charset="0"/>
            </a:endParaRPr>
          </a:p>
          <a:p>
            <a:pPr marL="0" indent="0" algn="just">
              <a:buNone/>
            </a:pPr>
            <a:r>
              <a:rPr lang="fr-FR" sz="3800" dirty="0" smtClean="0">
                <a:latin typeface="Arial" panose="020B0604020202020204" pitchFamily="34" charset="0"/>
                <a:cs typeface="Arial" panose="020B0604020202020204" pitchFamily="34" charset="0"/>
              </a:rPr>
              <a:t>Partant </a:t>
            </a:r>
            <a:r>
              <a:rPr lang="fr-FR" sz="3800" dirty="0">
                <a:latin typeface="Arial" panose="020B0604020202020204" pitchFamily="34" charset="0"/>
                <a:cs typeface="Arial" panose="020B0604020202020204" pitchFamily="34" charset="0"/>
              </a:rPr>
              <a:t>des constats ci-dessus, la CEP recommande </a:t>
            </a:r>
            <a:r>
              <a:rPr lang="fr-FR" sz="3800" dirty="0" smtClean="0">
                <a:latin typeface="Arial" panose="020B0604020202020204" pitchFamily="34" charset="0"/>
                <a:cs typeface="Arial" panose="020B0604020202020204" pitchFamily="34" charset="0"/>
              </a:rPr>
              <a:t>au </a:t>
            </a:r>
            <a:r>
              <a:rPr lang="fr-FR" sz="3800" dirty="0">
                <a:latin typeface="Arial" panose="020B0604020202020204" pitchFamily="34" charset="0"/>
                <a:cs typeface="Arial" panose="020B0604020202020204" pitchFamily="34" charset="0"/>
              </a:rPr>
              <a:t>Gouvernement de :</a:t>
            </a:r>
          </a:p>
          <a:p>
            <a:pPr algn="just"/>
            <a:r>
              <a:rPr lang="fr-FR" sz="3800" dirty="0" smtClean="0">
                <a:latin typeface="Arial" panose="020B0604020202020204" pitchFamily="34" charset="0"/>
                <a:cs typeface="Arial" panose="020B0604020202020204" pitchFamily="34" charset="0"/>
              </a:rPr>
              <a:t>relire </a:t>
            </a:r>
            <a:r>
              <a:rPr lang="fr-FR" sz="3800" dirty="0">
                <a:latin typeface="Arial" panose="020B0604020202020204" pitchFamily="34" charset="0"/>
                <a:cs typeface="Arial" panose="020B0604020202020204" pitchFamily="34" charset="0"/>
              </a:rPr>
              <a:t>le code des impôts dans l’optique  d’instituer de nouvelles mesures fiscales liées à l’exigence d’une licence individuelle d’établissement et d’exploitation d’infrastructures passives de communications électroniques ;</a:t>
            </a:r>
          </a:p>
          <a:p>
            <a:pPr lvl="0" algn="just"/>
            <a:r>
              <a:rPr lang="fr-FR" sz="3800" dirty="0">
                <a:latin typeface="Arial" panose="020B0604020202020204" pitchFamily="34" charset="0"/>
                <a:cs typeface="Arial" panose="020B0604020202020204" pitchFamily="34" charset="0"/>
              </a:rPr>
              <a:t>créer au sein de la Direction générale des impôts, une structure chargée du suivi spécifique des activités des sociétés de téléphonie mobile ;</a:t>
            </a:r>
          </a:p>
          <a:p>
            <a:pPr algn="just"/>
            <a:r>
              <a:rPr lang="fr-FR" sz="3800" dirty="0" smtClean="0">
                <a:latin typeface="Arial" panose="020B0604020202020204" pitchFamily="34" charset="0"/>
                <a:cs typeface="Arial" panose="020B0604020202020204" pitchFamily="34" charset="0"/>
              </a:rPr>
              <a:t>conduire </a:t>
            </a:r>
            <a:r>
              <a:rPr lang="fr-FR" sz="3800" dirty="0">
                <a:latin typeface="Arial" panose="020B0604020202020204" pitchFamily="34" charset="0"/>
                <a:cs typeface="Arial" panose="020B0604020202020204" pitchFamily="34" charset="0"/>
              </a:rPr>
              <a:t>à leur terme les contrôles des sociétés Orange Burkina Faso et </a:t>
            </a:r>
            <a:r>
              <a:rPr lang="fr-FR" sz="3800" dirty="0" err="1">
                <a:latin typeface="Arial" panose="020B0604020202020204" pitchFamily="34" charset="0"/>
                <a:cs typeface="Arial" panose="020B0604020202020204" pitchFamily="34" charset="0"/>
              </a:rPr>
              <a:t>Eaton</a:t>
            </a:r>
            <a:r>
              <a:rPr lang="fr-FR" sz="3800" dirty="0">
                <a:latin typeface="Arial" panose="020B0604020202020204" pitchFamily="34" charset="0"/>
                <a:cs typeface="Arial" panose="020B0604020202020204" pitchFamily="34" charset="0"/>
              </a:rPr>
              <a:t> Towers (American Towers Corporation) initiés depuis 2016 ;</a:t>
            </a:r>
          </a:p>
          <a:p>
            <a:pPr algn="just"/>
            <a:r>
              <a:rPr lang="fr-FR" sz="3800" dirty="0" smtClean="0">
                <a:latin typeface="Arial" panose="020B0604020202020204" pitchFamily="34" charset="0"/>
                <a:cs typeface="Arial" panose="020B0604020202020204" pitchFamily="34" charset="0"/>
              </a:rPr>
              <a:t>situer </a:t>
            </a:r>
            <a:r>
              <a:rPr lang="fr-FR" sz="3800" dirty="0">
                <a:latin typeface="Arial" panose="020B0604020202020204" pitchFamily="34" charset="0"/>
                <a:cs typeface="Arial" panose="020B0604020202020204" pitchFamily="34" charset="0"/>
              </a:rPr>
              <a:t>les responsabilités dans le retard accusé dans le traitement des dossiers de contrôle des sociétés Orange Burkina et </a:t>
            </a:r>
            <a:r>
              <a:rPr lang="fr-FR" sz="3800" dirty="0" err="1">
                <a:latin typeface="Arial" panose="020B0604020202020204" pitchFamily="34" charset="0"/>
                <a:cs typeface="Arial" panose="020B0604020202020204" pitchFamily="34" charset="0"/>
              </a:rPr>
              <a:t>Eaton</a:t>
            </a:r>
            <a:r>
              <a:rPr lang="fr-FR" sz="3800" dirty="0">
                <a:latin typeface="Arial" panose="020B0604020202020204" pitchFamily="34" charset="0"/>
                <a:cs typeface="Arial" panose="020B0604020202020204" pitchFamily="34" charset="0"/>
              </a:rPr>
              <a:t> Towers (ATC) et d’en tirer les conséquences disciplinaires qui s’imposent.</a:t>
            </a:r>
          </a:p>
          <a:p>
            <a:endParaRPr lang="fr-FR" dirty="0">
              <a:effectLst/>
            </a:endParaRPr>
          </a:p>
        </p:txBody>
      </p:sp>
    </p:spTree>
    <p:extLst>
      <p:ext uri="{BB962C8B-B14F-4D97-AF65-F5344CB8AC3E}">
        <p14:creationId xmlns:p14="http://schemas.microsoft.com/office/powerpoint/2010/main" val="1346575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7870033-074A-4BED-A4B4-F396C6E8B49A}"/>
              </a:ext>
            </a:extLst>
          </p:cNvPr>
          <p:cNvSpPr>
            <a:spLocks noGrp="1"/>
          </p:cNvSpPr>
          <p:nvPr>
            <p:ph idx="1"/>
          </p:nvPr>
        </p:nvSpPr>
        <p:spPr>
          <a:xfrm>
            <a:off x="1" y="1697182"/>
            <a:ext cx="12192000" cy="4703617"/>
          </a:xfrm>
        </p:spPr>
        <p:txBody>
          <a:bodyPr>
            <a:normAutofit/>
          </a:bodyPr>
          <a:lstStyle/>
          <a:p>
            <a:pPr marL="0" indent="0" algn="just">
              <a:lnSpc>
                <a:spcPct val="150000"/>
              </a:lnSpc>
              <a:spcAft>
                <a:spcPts val="1000"/>
              </a:spcAft>
              <a:buNone/>
            </a:pPr>
            <a:endParaRPr lang="fr-FR" sz="3300" b="1" dirty="0" smtClean="0">
              <a:latin typeface="Arial" panose="020B0604020202020204" pitchFamily="34" charset="0"/>
              <a:ea typeface="Calibri" panose="020F0502020204030204" pitchFamily="34" charset="0"/>
              <a:cs typeface="Arial" panose="020B0604020202020204" pitchFamily="34" charset="0"/>
            </a:endParaRPr>
          </a:p>
          <a:p>
            <a:pPr marL="0" indent="0" algn="ctr">
              <a:spcAft>
                <a:spcPts val="1000"/>
              </a:spcAft>
              <a:buNone/>
            </a:pPr>
            <a:r>
              <a:rPr lang="fr-FR" sz="4000" b="1" dirty="0" smtClean="0">
                <a:latin typeface="Arial" panose="020B0604020202020204" pitchFamily="34" charset="0"/>
                <a:ea typeface="Calibri" panose="020F0502020204030204" pitchFamily="34" charset="0"/>
                <a:cs typeface="Arial" panose="020B0604020202020204" pitchFamily="34" charset="0"/>
              </a:rPr>
              <a:t>Sur </a:t>
            </a:r>
            <a:r>
              <a:rPr lang="fr-FR" sz="4000" b="1" dirty="0">
                <a:latin typeface="Arial" panose="020B0604020202020204" pitchFamily="34" charset="0"/>
                <a:ea typeface="Calibri" panose="020F0502020204030204" pitchFamily="34" charset="0"/>
                <a:cs typeface="Arial" panose="020B0604020202020204" pitchFamily="34" charset="0"/>
              </a:rPr>
              <a:t>les </a:t>
            </a:r>
            <a:r>
              <a:rPr lang="fr-FR" sz="4000" b="1" dirty="0">
                <a:effectLst/>
                <a:latin typeface="Arial" panose="020B0604020202020204" pitchFamily="34" charset="0"/>
                <a:ea typeface="Calibri" panose="020F0502020204030204" pitchFamily="34" charset="0"/>
                <a:cs typeface="Arial" panose="020B0604020202020204" pitchFamily="34" charset="0"/>
              </a:rPr>
              <a:t>insuffisances relevées dans l’application des dispositions légales et </a:t>
            </a:r>
            <a:r>
              <a:rPr lang="fr-FR" sz="4000" b="1" dirty="0" smtClean="0">
                <a:effectLst/>
                <a:latin typeface="Arial" panose="020B0604020202020204" pitchFamily="34" charset="0"/>
                <a:ea typeface="Calibri" panose="020F0502020204030204" pitchFamily="34" charset="0"/>
                <a:cs typeface="Arial" panose="020B0604020202020204" pitchFamily="34" charset="0"/>
              </a:rPr>
              <a:t>règlementaires</a:t>
            </a:r>
            <a:endParaRPr lang="fr-FR" sz="4000" dirty="0">
              <a:effectLst/>
              <a:latin typeface="Arial" panose="020B0604020202020204" pitchFamily="34" charset="0"/>
              <a:ea typeface="Calibri" panose="020F0502020204030204" pitchFamily="34" charset="0"/>
              <a:cs typeface="Arial" panose="020B0604020202020204" pitchFamily="34" charset="0"/>
            </a:endParaRPr>
          </a:p>
          <a:p>
            <a:pPr lvl="1" algn="just">
              <a:lnSpc>
                <a:spcPct val="150000"/>
              </a:lnSpc>
              <a:spcAft>
                <a:spcPts val="1000"/>
              </a:spcAft>
              <a:buFont typeface="Wingdings" panose="05000000000000000000" pitchFamily="2" charset="2"/>
              <a:buChar char="q"/>
            </a:pPr>
            <a:endParaRPr lang="fr-FR" sz="29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spcAft>
                <a:spcPts val="1000"/>
              </a:spcAft>
              <a:buNone/>
            </a:pPr>
            <a:endParaRPr lang="fr-FR" dirty="0"/>
          </a:p>
        </p:txBody>
      </p:sp>
    </p:spTree>
    <p:extLst>
      <p:ext uri="{BB962C8B-B14F-4D97-AF65-F5344CB8AC3E}">
        <p14:creationId xmlns:p14="http://schemas.microsoft.com/office/powerpoint/2010/main" val="21473984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B64BA22-DE64-4856-B5B6-B4889AA1F434}"/>
              </a:ext>
            </a:extLst>
          </p:cNvPr>
          <p:cNvSpPr>
            <a:spLocks noGrp="1"/>
          </p:cNvSpPr>
          <p:nvPr>
            <p:ph type="title"/>
          </p:nvPr>
        </p:nvSpPr>
        <p:spPr>
          <a:xfrm>
            <a:off x="4028535" y="0"/>
            <a:ext cx="4127843" cy="680484"/>
          </a:xfrm>
        </p:spPr>
        <p:txBody>
          <a:bodyPr>
            <a:normAutofit/>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CONSTATS</a:t>
            </a:r>
            <a:endParaRPr lang="fr-FR" dirty="0"/>
          </a:p>
        </p:txBody>
      </p:sp>
      <p:sp>
        <p:nvSpPr>
          <p:cNvPr id="3" name="Espace réservé du contenu 2">
            <a:extLst>
              <a:ext uri="{FF2B5EF4-FFF2-40B4-BE49-F238E27FC236}">
                <a16:creationId xmlns="" xmlns:a16="http://schemas.microsoft.com/office/drawing/2014/main" id="{57870033-074A-4BED-A4B4-F396C6E8B49A}"/>
              </a:ext>
            </a:extLst>
          </p:cNvPr>
          <p:cNvSpPr>
            <a:spLocks noGrp="1"/>
          </p:cNvSpPr>
          <p:nvPr>
            <p:ph idx="1"/>
          </p:nvPr>
        </p:nvSpPr>
        <p:spPr>
          <a:xfrm>
            <a:off x="74429" y="680484"/>
            <a:ext cx="12036056" cy="6177516"/>
          </a:xfrm>
        </p:spPr>
        <p:txBody>
          <a:bodyPr>
            <a:normAutofit fontScale="25000" lnSpcReduction="20000"/>
          </a:bodyPr>
          <a:lstStyle/>
          <a:p>
            <a:pPr marL="0" indent="0" algn="just">
              <a:lnSpc>
                <a:spcPct val="150000"/>
              </a:lnSpc>
              <a:spcAft>
                <a:spcPts val="1000"/>
              </a:spcAft>
              <a:buNone/>
            </a:pPr>
            <a:r>
              <a:rPr lang="fr-FR" sz="10400" dirty="0" smtClean="0">
                <a:latin typeface="Arial" panose="020B0604020202020204" pitchFamily="34" charset="0"/>
                <a:ea typeface="Calibri" panose="020F0502020204030204" pitchFamily="34" charset="0"/>
                <a:cs typeface="Arial" panose="020B0604020202020204" pitchFamily="34" charset="0"/>
              </a:rPr>
              <a:t>Sur </a:t>
            </a:r>
            <a:r>
              <a:rPr lang="fr-FR" sz="10400" dirty="0">
                <a:latin typeface="Arial" panose="020B0604020202020204" pitchFamily="34" charset="0"/>
                <a:ea typeface="Calibri" panose="020F0502020204030204" pitchFamily="34" charset="0"/>
                <a:cs typeface="Arial" panose="020B0604020202020204" pitchFamily="34" charset="0"/>
              </a:rPr>
              <a:t>les </a:t>
            </a:r>
            <a:r>
              <a:rPr lang="fr-FR" sz="10400" dirty="0">
                <a:effectLst/>
                <a:latin typeface="Arial" panose="020B0604020202020204" pitchFamily="34" charset="0"/>
                <a:ea typeface="Calibri" panose="020F0502020204030204" pitchFamily="34" charset="0"/>
                <a:cs typeface="Arial" panose="020B0604020202020204" pitchFamily="34" charset="0"/>
              </a:rPr>
              <a:t>insuffisances relevées dans l’application des dispositions légales et règlementaires, la CEP a </a:t>
            </a:r>
            <a:r>
              <a:rPr lang="fr-FR" sz="10400" dirty="0" smtClean="0">
                <a:effectLst/>
                <a:latin typeface="Arial" panose="020B0604020202020204" pitchFamily="34" charset="0"/>
                <a:ea typeface="Calibri" panose="020F0502020204030204" pitchFamily="34" charset="0"/>
                <a:cs typeface="Arial" panose="020B0604020202020204" pitchFamily="34" charset="0"/>
              </a:rPr>
              <a:t>constaté:</a:t>
            </a:r>
          </a:p>
          <a:p>
            <a:pPr algn="just">
              <a:lnSpc>
                <a:spcPct val="150000"/>
              </a:lnSpc>
              <a:spcAft>
                <a:spcPts val="1000"/>
              </a:spcAft>
              <a:buFont typeface="Wingdings" panose="05000000000000000000" pitchFamily="2" charset="2"/>
              <a:buChar char="Ø"/>
            </a:pPr>
            <a:r>
              <a:rPr lang="fr-FR" sz="10400" dirty="0" smtClean="0">
                <a:effectLst/>
                <a:latin typeface="Arial" panose="020B0604020202020204" pitchFamily="34" charset="0"/>
                <a:ea typeface="Calibri" panose="020F0502020204030204" pitchFamily="34" charset="0"/>
                <a:cs typeface="Arial" panose="020B0604020202020204" pitchFamily="34" charset="0"/>
              </a:rPr>
              <a:t>que </a:t>
            </a:r>
            <a:r>
              <a:rPr lang="fr-FR" sz="10400" dirty="0">
                <a:effectLst/>
                <a:latin typeface="Arial" panose="020B0604020202020204" pitchFamily="34" charset="0"/>
                <a:ea typeface="Calibri" panose="020F0502020204030204" pitchFamily="34" charset="0"/>
                <a:cs typeface="Arial" panose="020B0604020202020204" pitchFamily="34" charset="0"/>
              </a:rPr>
              <a:t>la non application </a:t>
            </a:r>
            <a:r>
              <a:rPr lang="fr-FR" sz="10400" dirty="0">
                <a:latin typeface="Arial" panose="020B0604020202020204" pitchFamily="34" charset="0"/>
                <a:ea typeface="Calibri" panose="020F0502020204030204" pitchFamily="34" charset="0"/>
                <a:cs typeface="Arial" panose="020B0604020202020204" pitchFamily="34" charset="0"/>
              </a:rPr>
              <a:t>de </a:t>
            </a:r>
            <a:r>
              <a:rPr lang="fr-FR" sz="10400" i="1" dirty="0">
                <a:latin typeface="Arial" panose="020B0604020202020204" pitchFamily="34" charset="0"/>
                <a:ea typeface="Calibri" panose="020F0502020204030204" pitchFamily="34" charset="0"/>
                <a:cs typeface="Arial" panose="020B0604020202020204" pitchFamily="34" charset="0"/>
              </a:rPr>
              <a:t>certaines dispositions de la loi organique relative aux lois de finances et de celles créant le Fonds pour l’accès et le service universel des communications électroniques</a:t>
            </a:r>
            <a:r>
              <a:rPr lang="fr-FR" sz="10400" dirty="0">
                <a:latin typeface="Arial" panose="020B0604020202020204" pitchFamily="34" charset="0"/>
                <a:ea typeface="Calibri" panose="020F0502020204030204" pitchFamily="34" charset="0"/>
                <a:cs typeface="Arial" panose="020B0604020202020204" pitchFamily="34" charset="0"/>
              </a:rPr>
              <a:t> </a:t>
            </a:r>
            <a:r>
              <a:rPr lang="fr-FR" sz="10400" dirty="0">
                <a:effectLst/>
                <a:latin typeface="Arial" panose="020B0604020202020204" pitchFamily="34" charset="0"/>
                <a:ea typeface="Calibri" panose="020F0502020204030204" pitchFamily="34" charset="0"/>
                <a:cs typeface="Arial" panose="020B0604020202020204" pitchFamily="34" charset="0"/>
              </a:rPr>
              <a:t>cause un préjudice à l’Etat:</a:t>
            </a:r>
          </a:p>
          <a:p>
            <a:pPr marL="0" indent="0" algn="just">
              <a:lnSpc>
                <a:spcPct val="150000"/>
              </a:lnSpc>
              <a:spcAft>
                <a:spcPts val="1000"/>
              </a:spcAft>
              <a:buNone/>
            </a:pPr>
            <a:r>
              <a:rPr lang="fr-FR" sz="10400" dirty="0">
                <a:latin typeface="Arial" panose="020B0604020202020204" pitchFamily="34" charset="0"/>
                <a:ea typeface="Calibri" panose="020F0502020204030204" pitchFamily="34" charset="0"/>
                <a:cs typeface="Arial" panose="020B0604020202020204" pitchFamily="34" charset="0"/>
              </a:rPr>
              <a:t>En effet, tout au long de ses travaux de la CEP, le constat a été fait a de nombreuses reprises que des dispositions légales prévoient la répartition de recettes publiques dans l’inobservation totale des dispositions de l’article 33 de la loi organique relative aux Lois de finances consacrant le principe de l'universalité budgétaire sans être dans le champ des dérogations prévues </a:t>
            </a:r>
            <a:r>
              <a:rPr lang="fr-FR" sz="10400" dirty="0">
                <a:latin typeface="Arial" panose="020B0604020202020204" pitchFamily="34" charset="0"/>
                <a:cs typeface="Arial" panose="020B0604020202020204" pitchFamily="34" charset="0"/>
              </a:rPr>
              <a:t>à</a:t>
            </a:r>
            <a:r>
              <a:rPr lang="fr-FR" sz="10400" dirty="0">
                <a:latin typeface="Arial" panose="020B0604020202020204" pitchFamily="34" charset="0"/>
                <a:ea typeface="Calibri" panose="020F0502020204030204" pitchFamily="34" charset="0"/>
                <a:cs typeface="Arial" panose="020B0604020202020204" pitchFamily="34" charset="0"/>
              </a:rPr>
              <a:t> l’article 34 de ladite loi;</a:t>
            </a:r>
          </a:p>
          <a:p>
            <a:pPr algn="just">
              <a:lnSpc>
                <a:spcPct val="150000"/>
              </a:lnSpc>
              <a:spcAft>
                <a:spcPts val="1000"/>
              </a:spcAft>
              <a:buFont typeface="Wingdings" panose="05000000000000000000" pitchFamily="2" charset="2"/>
              <a:buChar char="q"/>
            </a:pPr>
            <a:endParaRPr lang="fr-FR" sz="3100" dirty="0">
              <a:effectLst/>
              <a:latin typeface="Arial" panose="020B0604020202020204" pitchFamily="34" charset="0"/>
              <a:ea typeface="Calibri" panose="020F0502020204030204" pitchFamily="34" charset="0"/>
              <a:cs typeface="Arial" panose="020B0604020202020204" pitchFamily="34" charset="0"/>
            </a:endParaRPr>
          </a:p>
          <a:p>
            <a:pPr lvl="1" algn="just">
              <a:lnSpc>
                <a:spcPct val="150000"/>
              </a:lnSpc>
              <a:spcAft>
                <a:spcPts val="1000"/>
              </a:spcAft>
              <a:buFont typeface="Wingdings" panose="05000000000000000000" pitchFamily="2" charset="2"/>
              <a:buChar char="q"/>
            </a:pPr>
            <a:endParaRPr lang="fr-FR" sz="29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spcAft>
                <a:spcPts val="1000"/>
              </a:spcAft>
              <a:buNone/>
            </a:pPr>
            <a:endParaRPr lang="fr-FR" dirty="0"/>
          </a:p>
        </p:txBody>
      </p:sp>
    </p:spTree>
    <p:extLst>
      <p:ext uri="{BB962C8B-B14F-4D97-AF65-F5344CB8AC3E}">
        <p14:creationId xmlns:p14="http://schemas.microsoft.com/office/powerpoint/2010/main" val="18956946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B64BA22-DE64-4856-B5B6-B4889AA1F434}"/>
              </a:ext>
            </a:extLst>
          </p:cNvPr>
          <p:cNvSpPr>
            <a:spLocks noGrp="1"/>
          </p:cNvSpPr>
          <p:nvPr>
            <p:ph type="title"/>
          </p:nvPr>
        </p:nvSpPr>
        <p:spPr>
          <a:xfrm>
            <a:off x="4020916" y="116958"/>
            <a:ext cx="4127843" cy="680484"/>
          </a:xfrm>
        </p:spPr>
        <p:txBody>
          <a:bodyPr>
            <a:normAutofit/>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CONSTATS</a:t>
            </a:r>
            <a:endParaRPr lang="fr-FR" dirty="0"/>
          </a:p>
        </p:txBody>
      </p:sp>
      <p:sp>
        <p:nvSpPr>
          <p:cNvPr id="3" name="Espace réservé du contenu 2">
            <a:extLst>
              <a:ext uri="{FF2B5EF4-FFF2-40B4-BE49-F238E27FC236}">
                <a16:creationId xmlns="" xmlns:a16="http://schemas.microsoft.com/office/drawing/2014/main" id="{57870033-074A-4BED-A4B4-F396C6E8B49A}"/>
              </a:ext>
            </a:extLst>
          </p:cNvPr>
          <p:cNvSpPr>
            <a:spLocks noGrp="1"/>
          </p:cNvSpPr>
          <p:nvPr>
            <p:ph idx="1"/>
          </p:nvPr>
        </p:nvSpPr>
        <p:spPr>
          <a:xfrm>
            <a:off x="74429" y="797442"/>
            <a:ext cx="12036056" cy="5603357"/>
          </a:xfrm>
        </p:spPr>
        <p:txBody>
          <a:bodyPr>
            <a:normAutofit lnSpcReduction="10000"/>
          </a:bodyPr>
          <a:lstStyle/>
          <a:p>
            <a:pPr algn="just">
              <a:lnSpc>
                <a:spcPct val="150000"/>
              </a:lnSpc>
              <a:spcAft>
                <a:spcPts val="1000"/>
              </a:spcAft>
              <a:buFont typeface="Wingdings" panose="05000000000000000000" pitchFamily="2" charset="2"/>
              <a:buChar char="Ø"/>
            </a:pPr>
            <a:r>
              <a:rPr lang="fr-FR" sz="3600" dirty="0">
                <a:latin typeface="Arial" panose="020B0604020202020204" pitchFamily="34" charset="0"/>
                <a:ea typeface="Calibri" panose="020F0502020204030204" pitchFamily="34" charset="0"/>
                <a:cs typeface="Arial" panose="020B0604020202020204" pitchFamily="34" charset="0"/>
              </a:rPr>
              <a:t>q</a:t>
            </a:r>
            <a:r>
              <a:rPr lang="fr-FR" sz="3600" dirty="0" smtClean="0">
                <a:latin typeface="Arial" panose="020B0604020202020204" pitchFamily="34" charset="0"/>
                <a:ea typeface="Calibri" panose="020F0502020204030204" pitchFamily="34" charset="0"/>
                <a:cs typeface="Arial" panose="020B0604020202020204" pitchFamily="34" charset="0"/>
              </a:rPr>
              <a:t>ue le </a:t>
            </a:r>
            <a:r>
              <a:rPr lang="fr-FR" sz="3600" dirty="0">
                <a:latin typeface="Arial" panose="020B0604020202020204" pitchFamily="34" charset="0"/>
                <a:ea typeface="Calibri" panose="020F0502020204030204" pitchFamily="34" charset="0"/>
                <a:cs typeface="Arial" panose="020B0604020202020204" pitchFamily="34" charset="0"/>
              </a:rPr>
              <a:t>Fonds pour l’accès et le service universel des communications électroniques a procède </a:t>
            </a:r>
            <a:r>
              <a:rPr lang="fr-FR" sz="3600" dirty="0">
                <a:latin typeface="Arial" panose="020B0604020202020204" pitchFamily="34" charset="0"/>
                <a:cs typeface="Arial" panose="020B0604020202020204" pitchFamily="34" charset="0"/>
              </a:rPr>
              <a:t>à</a:t>
            </a:r>
            <a:r>
              <a:rPr lang="fr-FR" sz="3600" dirty="0">
                <a:latin typeface="Arial" panose="020B0604020202020204" pitchFamily="34" charset="0"/>
                <a:ea typeface="Calibri" panose="020F0502020204030204" pitchFamily="34" charset="0"/>
                <a:cs typeface="Arial" panose="020B0604020202020204" pitchFamily="34" charset="0"/>
              </a:rPr>
              <a:t> un &lt;&lt; placement&gt;&gt; de 17,45 milliards FCFA auprès de l’Agence de Conseil et de Maitrise d’Ouvrage Délègue en bâtiments et aménagement urbains (ACOMOD) en violation flagrante des disposition consacrant sa création. </a:t>
            </a:r>
          </a:p>
          <a:p>
            <a:pPr algn="just">
              <a:lnSpc>
                <a:spcPct val="150000"/>
              </a:lnSpc>
              <a:spcAft>
                <a:spcPts val="1000"/>
              </a:spcAft>
              <a:buFont typeface="Wingdings" panose="05000000000000000000" pitchFamily="2" charset="2"/>
              <a:buChar char="q"/>
            </a:pPr>
            <a:endParaRPr lang="fr-FR" sz="3100" dirty="0">
              <a:effectLst/>
              <a:latin typeface="Arial" panose="020B0604020202020204" pitchFamily="34" charset="0"/>
              <a:ea typeface="Calibri" panose="020F0502020204030204" pitchFamily="34" charset="0"/>
              <a:cs typeface="Arial" panose="020B0604020202020204" pitchFamily="34" charset="0"/>
            </a:endParaRPr>
          </a:p>
          <a:p>
            <a:pPr lvl="1" algn="just">
              <a:lnSpc>
                <a:spcPct val="150000"/>
              </a:lnSpc>
              <a:spcAft>
                <a:spcPts val="1000"/>
              </a:spcAft>
              <a:buFont typeface="Wingdings" panose="05000000000000000000" pitchFamily="2" charset="2"/>
              <a:buChar char="q"/>
            </a:pPr>
            <a:endParaRPr lang="fr-FR" sz="2900" dirty="0">
              <a:effectLst/>
              <a:latin typeface="Arial" panose="020B0604020202020204" pitchFamily="34" charset="0"/>
              <a:ea typeface="Calibri" panose="020F0502020204030204" pitchFamily="34" charset="0"/>
              <a:cs typeface="Arial" panose="020B0604020202020204" pitchFamily="34" charset="0"/>
            </a:endParaRPr>
          </a:p>
          <a:p>
            <a:pPr marL="0" indent="0" algn="just">
              <a:lnSpc>
                <a:spcPct val="150000"/>
              </a:lnSpc>
              <a:spcAft>
                <a:spcPts val="1000"/>
              </a:spcAft>
              <a:buNone/>
            </a:pPr>
            <a:endParaRPr lang="fr-FR" dirty="0"/>
          </a:p>
        </p:txBody>
      </p:sp>
    </p:spTree>
    <p:extLst>
      <p:ext uri="{BB962C8B-B14F-4D97-AF65-F5344CB8AC3E}">
        <p14:creationId xmlns:p14="http://schemas.microsoft.com/office/powerpoint/2010/main" val="24559971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7F898DB-D8BF-4FB2-A2FB-8673A9B94D4E}"/>
              </a:ext>
            </a:extLst>
          </p:cNvPr>
          <p:cNvSpPr>
            <a:spLocks noGrp="1"/>
          </p:cNvSpPr>
          <p:nvPr>
            <p:ph type="title"/>
          </p:nvPr>
        </p:nvSpPr>
        <p:spPr>
          <a:xfrm>
            <a:off x="2973723" y="0"/>
            <a:ext cx="6291502" cy="797442"/>
          </a:xfrm>
        </p:spPr>
        <p:txBody>
          <a:bodyPr>
            <a:normAutofit/>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CONSTAT</a:t>
            </a:r>
            <a:r>
              <a:rPr lang="fr-FR" b="1" dirty="0" smtClean="0">
                <a:latin typeface="Arial" panose="020B0604020202020204" pitchFamily="34" charset="0"/>
                <a:cs typeface="Arial" panose="020B0604020202020204" pitchFamily="34" charset="0"/>
              </a:rPr>
              <a:t>S</a:t>
            </a:r>
            <a:endParaRPr lang="fr-FR" dirty="0"/>
          </a:p>
        </p:txBody>
      </p:sp>
      <p:sp>
        <p:nvSpPr>
          <p:cNvPr id="3" name="Espace réservé du contenu 2">
            <a:extLst>
              <a:ext uri="{FF2B5EF4-FFF2-40B4-BE49-F238E27FC236}">
                <a16:creationId xmlns="" xmlns:a16="http://schemas.microsoft.com/office/drawing/2014/main" id="{968B2C13-54B4-4272-A222-F2E858F9E283}"/>
              </a:ext>
            </a:extLst>
          </p:cNvPr>
          <p:cNvSpPr>
            <a:spLocks noGrp="1"/>
          </p:cNvSpPr>
          <p:nvPr>
            <p:ph idx="1"/>
          </p:nvPr>
        </p:nvSpPr>
        <p:spPr>
          <a:xfrm>
            <a:off x="122711" y="1063256"/>
            <a:ext cx="11993526" cy="5637189"/>
          </a:xfrm>
        </p:spPr>
        <p:txBody>
          <a:bodyPr>
            <a:normAutofit/>
          </a:bodyPr>
          <a:lstStyle/>
          <a:p>
            <a:pPr algn="just"/>
            <a:r>
              <a:rPr lang="fr-FR" sz="3800" dirty="0" smtClean="0">
                <a:effectLst/>
                <a:latin typeface="Arial" panose="020B0604020202020204" pitchFamily="34" charset="0"/>
                <a:ea typeface="Calibri" panose="020F0502020204030204" pitchFamily="34" charset="0"/>
                <a:cs typeface="Arial" panose="020B0604020202020204" pitchFamily="34" charset="0"/>
              </a:rPr>
              <a:t>l’inapplication </a:t>
            </a:r>
            <a:r>
              <a:rPr lang="fr-FR" sz="3800" dirty="0">
                <a:effectLst/>
                <a:latin typeface="Arial" panose="020B0604020202020204" pitchFamily="34" charset="0"/>
                <a:ea typeface="Calibri" panose="020F0502020204030204" pitchFamily="34" charset="0"/>
                <a:cs typeface="Arial" panose="020B0604020202020204" pitchFamily="34" charset="0"/>
              </a:rPr>
              <a:t>des dispositions relatives à l’amende prévue par l’article 33 de la loi n°026-2018/AN du 1</a:t>
            </a:r>
            <a:r>
              <a:rPr lang="fr-FR" sz="3800" baseline="30000" dirty="0">
                <a:effectLst/>
                <a:latin typeface="Arial" panose="020B0604020202020204" pitchFamily="34" charset="0"/>
                <a:ea typeface="Calibri" panose="020F0502020204030204" pitchFamily="34" charset="0"/>
                <a:cs typeface="Arial" panose="020B0604020202020204" pitchFamily="34" charset="0"/>
              </a:rPr>
              <a:t>er</a:t>
            </a:r>
            <a:r>
              <a:rPr lang="fr-FR" sz="3800" dirty="0">
                <a:effectLst/>
                <a:latin typeface="Arial" panose="020B0604020202020204" pitchFamily="34" charset="0"/>
                <a:ea typeface="Calibri" panose="020F0502020204030204" pitchFamily="34" charset="0"/>
                <a:cs typeface="Arial" panose="020B0604020202020204" pitchFamily="34" charset="0"/>
              </a:rPr>
              <a:t> juin 2018 portant règlementation générale du renseignement, en cas de non mise en place d’une l’interface au profit de l’ANR et à leurs frais en vue de la sureté et la sécurité de </a:t>
            </a:r>
            <a:r>
              <a:rPr lang="fr-FR" sz="3800" dirty="0" smtClean="0">
                <a:effectLst/>
                <a:latin typeface="Arial" panose="020B0604020202020204" pitchFamily="34" charset="0"/>
                <a:ea typeface="Calibri" panose="020F0502020204030204" pitchFamily="34" charset="0"/>
                <a:cs typeface="Arial" panose="020B0604020202020204" pitchFamily="34" charset="0"/>
              </a:rPr>
              <a:t>l’Etat; </a:t>
            </a:r>
            <a:endParaRPr lang="fr-FR" sz="3800" dirty="0">
              <a:effectLst/>
              <a:latin typeface="Arial" panose="020B060402020202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5391306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7F898DB-D8BF-4FB2-A2FB-8673A9B94D4E}"/>
              </a:ext>
            </a:extLst>
          </p:cNvPr>
          <p:cNvSpPr>
            <a:spLocks noGrp="1"/>
          </p:cNvSpPr>
          <p:nvPr>
            <p:ph type="title"/>
          </p:nvPr>
        </p:nvSpPr>
        <p:spPr>
          <a:xfrm>
            <a:off x="2973723" y="0"/>
            <a:ext cx="6291502" cy="659219"/>
          </a:xfrm>
        </p:spPr>
        <p:txBody>
          <a:bodyPr>
            <a:normAutofit/>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CONSTAT</a:t>
            </a:r>
            <a:r>
              <a:rPr lang="fr-FR" b="1" dirty="0" smtClean="0">
                <a:latin typeface="Arial" panose="020B0604020202020204" pitchFamily="34" charset="0"/>
                <a:cs typeface="Arial" panose="020B0604020202020204" pitchFamily="34" charset="0"/>
              </a:rPr>
              <a:t>S</a:t>
            </a:r>
            <a:endParaRPr lang="fr-FR" dirty="0"/>
          </a:p>
        </p:txBody>
      </p:sp>
      <p:sp>
        <p:nvSpPr>
          <p:cNvPr id="3" name="Espace réservé du contenu 2">
            <a:extLst>
              <a:ext uri="{FF2B5EF4-FFF2-40B4-BE49-F238E27FC236}">
                <a16:creationId xmlns="" xmlns:a16="http://schemas.microsoft.com/office/drawing/2014/main" id="{968B2C13-54B4-4272-A222-F2E858F9E283}"/>
              </a:ext>
            </a:extLst>
          </p:cNvPr>
          <p:cNvSpPr>
            <a:spLocks noGrp="1"/>
          </p:cNvSpPr>
          <p:nvPr>
            <p:ph idx="1"/>
          </p:nvPr>
        </p:nvSpPr>
        <p:spPr>
          <a:xfrm>
            <a:off x="122711" y="1063256"/>
            <a:ext cx="11993526" cy="5637189"/>
          </a:xfrm>
        </p:spPr>
        <p:txBody>
          <a:bodyPr>
            <a:normAutofit/>
          </a:bodyPr>
          <a:lstStyle/>
          <a:p>
            <a:pPr marL="0" indent="0" algn="just">
              <a:buNone/>
            </a:pPr>
            <a:endParaRPr lang="fr-FR" sz="400" dirty="0" smtClean="0">
              <a:effectLst/>
              <a:latin typeface="Arial" panose="020B0604020202020204" pitchFamily="34" charset="0"/>
              <a:ea typeface="Calibri" panose="020F0502020204030204" pitchFamily="34" charset="0"/>
              <a:cs typeface="Arial" panose="020B0604020202020204" pitchFamily="34" charset="0"/>
            </a:endParaRPr>
          </a:p>
          <a:p>
            <a:pPr algn="just"/>
            <a:r>
              <a:rPr lang="fr-FR" sz="4400" dirty="0" smtClean="0">
                <a:effectLst/>
                <a:latin typeface="Arial" panose="020B0604020202020204" pitchFamily="34" charset="0"/>
                <a:ea typeface="Calibri" panose="020F0502020204030204" pitchFamily="34" charset="0"/>
                <a:cs typeface="Arial" panose="020B0604020202020204" pitchFamily="34" charset="0"/>
              </a:rPr>
              <a:t>l’inapplication </a:t>
            </a:r>
            <a:r>
              <a:rPr lang="fr-FR" sz="4400" dirty="0">
                <a:effectLst/>
                <a:latin typeface="Arial" panose="020B0604020202020204" pitchFamily="34" charset="0"/>
                <a:ea typeface="Calibri" panose="020F0502020204030204" pitchFamily="34" charset="0"/>
                <a:cs typeface="Arial" panose="020B0604020202020204" pitchFamily="34" charset="0"/>
              </a:rPr>
              <a:t>des dispositions relatives à l’amende prévue par l’article 33 de la loi n°026-2018/AN du 1</a:t>
            </a:r>
            <a:r>
              <a:rPr lang="fr-FR" sz="4400" baseline="30000" dirty="0">
                <a:effectLst/>
                <a:latin typeface="Arial" panose="020B0604020202020204" pitchFamily="34" charset="0"/>
                <a:ea typeface="Calibri" panose="020F0502020204030204" pitchFamily="34" charset="0"/>
                <a:cs typeface="Arial" panose="020B0604020202020204" pitchFamily="34" charset="0"/>
              </a:rPr>
              <a:t>er</a:t>
            </a:r>
            <a:r>
              <a:rPr lang="fr-FR" sz="4400" dirty="0">
                <a:effectLst/>
                <a:latin typeface="Arial" panose="020B0604020202020204" pitchFamily="34" charset="0"/>
                <a:ea typeface="Calibri" panose="020F0502020204030204" pitchFamily="34" charset="0"/>
                <a:cs typeface="Arial" panose="020B0604020202020204" pitchFamily="34" charset="0"/>
              </a:rPr>
              <a:t> juin 2018 portant règlementation générale du renseignement, en cas de non mise en place d’une l’interface au profit de l’ANR et à leurs frais en vue de la sureté et la sécurité de </a:t>
            </a:r>
            <a:r>
              <a:rPr lang="fr-FR" sz="4400" dirty="0" smtClean="0">
                <a:effectLst/>
                <a:latin typeface="Arial" panose="020B0604020202020204" pitchFamily="34" charset="0"/>
                <a:ea typeface="Calibri" panose="020F0502020204030204" pitchFamily="34" charset="0"/>
                <a:cs typeface="Arial" panose="020B0604020202020204" pitchFamily="34" charset="0"/>
              </a:rPr>
              <a:t>l’Etat; </a:t>
            </a:r>
            <a:endParaRPr lang="fr-FR" sz="4400" dirty="0">
              <a:effectLst/>
              <a:latin typeface="Arial" panose="020B060402020202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6255134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7F898DB-D8BF-4FB2-A2FB-8673A9B94D4E}"/>
              </a:ext>
            </a:extLst>
          </p:cNvPr>
          <p:cNvSpPr>
            <a:spLocks noGrp="1"/>
          </p:cNvSpPr>
          <p:nvPr>
            <p:ph type="title"/>
          </p:nvPr>
        </p:nvSpPr>
        <p:spPr>
          <a:xfrm>
            <a:off x="2973723" y="0"/>
            <a:ext cx="6291502" cy="659219"/>
          </a:xfrm>
        </p:spPr>
        <p:txBody>
          <a:bodyPr>
            <a:normAutofit/>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CONSTAT</a:t>
            </a:r>
            <a:r>
              <a:rPr lang="fr-FR" b="1" dirty="0" smtClean="0">
                <a:latin typeface="Arial" panose="020B0604020202020204" pitchFamily="34" charset="0"/>
                <a:cs typeface="Arial" panose="020B0604020202020204" pitchFamily="34" charset="0"/>
              </a:rPr>
              <a:t>S</a:t>
            </a:r>
            <a:endParaRPr lang="fr-FR" dirty="0"/>
          </a:p>
        </p:txBody>
      </p:sp>
      <p:sp>
        <p:nvSpPr>
          <p:cNvPr id="3" name="Espace réservé du contenu 2">
            <a:extLst>
              <a:ext uri="{FF2B5EF4-FFF2-40B4-BE49-F238E27FC236}">
                <a16:creationId xmlns="" xmlns:a16="http://schemas.microsoft.com/office/drawing/2014/main" id="{968B2C13-54B4-4272-A222-F2E858F9E283}"/>
              </a:ext>
            </a:extLst>
          </p:cNvPr>
          <p:cNvSpPr>
            <a:spLocks noGrp="1"/>
          </p:cNvSpPr>
          <p:nvPr>
            <p:ph idx="1"/>
          </p:nvPr>
        </p:nvSpPr>
        <p:spPr>
          <a:xfrm>
            <a:off x="122711" y="1063256"/>
            <a:ext cx="11993526" cy="5637189"/>
          </a:xfrm>
        </p:spPr>
        <p:txBody>
          <a:bodyPr>
            <a:normAutofit lnSpcReduction="10000"/>
          </a:bodyPr>
          <a:lstStyle/>
          <a:p>
            <a:pPr algn="just"/>
            <a:r>
              <a:rPr lang="fr-FR" sz="3600" dirty="0">
                <a:latin typeface="Arial" panose="020B0604020202020204" pitchFamily="34" charset="0"/>
                <a:ea typeface="Calibri" panose="020F0502020204030204" pitchFamily="34" charset="0"/>
                <a:cs typeface="Arial" panose="020B0604020202020204" pitchFamily="34" charset="0"/>
              </a:rPr>
              <a:t>d</a:t>
            </a:r>
            <a:r>
              <a:rPr lang="fr-FR" sz="3600" dirty="0" smtClean="0">
                <a:effectLst/>
                <a:latin typeface="Arial" panose="020B0604020202020204" pitchFamily="34" charset="0"/>
                <a:ea typeface="Calibri" panose="020F0502020204030204" pitchFamily="34" charset="0"/>
                <a:cs typeface="Arial" panose="020B0604020202020204" pitchFamily="34" charset="0"/>
              </a:rPr>
              <a:t>es </a:t>
            </a:r>
            <a:r>
              <a:rPr lang="fr-FR" sz="3600" dirty="0">
                <a:effectLst/>
                <a:latin typeface="Arial" panose="020B0604020202020204" pitchFamily="34" charset="0"/>
                <a:ea typeface="Calibri" panose="020F0502020204030204" pitchFamily="34" charset="0"/>
                <a:cs typeface="Arial" panose="020B0604020202020204" pitchFamily="34" charset="0"/>
              </a:rPr>
              <a:t>irrégularités dans l’application de l’arrêté n°2015-094/MEF/SG/DGI du 08 avril 2015 portant modification de l’arrêté n°2014-155/MEF/DGI du 05 mai 2014 portant répartition des recettes de la taxe spécifique sur les entreprises de </a:t>
            </a:r>
            <a:r>
              <a:rPr lang="fr-FR" sz="3600" dirty="0" smtClean="0">
                <a:effectLst/>
                <a:latin typeface="Arial" panose="020B0604020202020204" pitchFamily="34" charset="0"/>
                <a:ea typeface="Calibri" panose="020F0502020204030204" pitchFamily="34" charset="0"/>
                <a:cs typeface="Arial" panose="020B0604020202020204" pitchFamily="34" charset="0"/>
              </a:rPr>
              <a:t>télécommunications:</a:t>
            </a:r>
          </a:p>
          <a:p>
            <a:pPr algn="just">
              <a:buFont typeface="Courier New" panose="02070309020205020404" pitchFamily="49" charset="0"/>
              <a:buChar char="o"/>
            </a:pPr>
            <a:r>
              <a:rPr lang="fr-FR" sz="3600" dirty="0" smtClean="0">
                <a:effectLst/>
                <a:latin typeface="Arial" panose="020B0604020202020204" pitchFamily="34" charset="0"/>
                <a:ea typeface="Calibri" panose="020F0502020204030204" pitchFamily="34" charset="0"/>
                <a:cs typeface="Arial" panose="020B0604020202020204" pitchFamily="34" charset="0"/>
              </a:rPr>
              <a:t>l’utilisation </a:t>
            </a:r>
            <a:r>
              <a:rPr lang="fr-FR" sz="3600" dirty="0">
                <a:effectLst/>
                <a:latin typeface="Arial" panose="020B0604020202020204" pitchFamily="34" charset="0"/>
                <a:ea typeface="Calibri" panose="020F0502020204030204" pitchFamily="34" charset="0"/>
                <a:cs typeface="Arial" panose="020B0604020202020204" pitchFamily="34" charset="0"/>
              </a:rPr>
              <a:t>de la quote</a:t>
            </a:r>
            <a:r>
              <a:rPr lang="fr-FR" sz="3600" dirty="0">
                <a:latin typeface="Arial" panose="020B0604020202020204" pitchFamily="34" charset="0"/>
                <a:ea typeface="Calibri" panose="020F0502020204030204" pitchFamily="34" charset="0"/>
                <a:cs typeface="Arial" panose="020B0604020202020204" pitchFamily="34" charset="0"/>
              </a:rPr>
              <a:t>-</a:t>
            </a:r>
            <a:r>
              <a:rPr lang="fr-FR" sz="3600" dirty="0">
                <a:effectLst/>
                <a:latin typeface="Arial" panose="020B0604020202020204" pitchFamily="34" charset="0"/>
                <a:ea typeface="Calibri" panose="020F0502020204030204" pitchFamily="34" charset="0"/>
                <a:cs typeface="Arial" panose="020B0604020202020204" pitchFamily="34" charset="0"/>
              </a:rPr>
              <a:t>part des fonds issus de la répartition objet du décret, pour la couverture de dépenses non </a:t>
            </a:r>
            <a:r>
              <a:rPr lang="fr-FR" sz="3600" dirty="0" smtClean="0">
                <a:effectLst/>
                <a:latin typeface="Arial" panose="020B0604020202020204" pitchFamily="34" charset="0"/>
                <a:ea typeface="Calibri" panose="020F0502020204030204" pitchFamily="34" charset="0"/>
                <a:cs typeface="Arial" panose="020B0604020202020204" pitchFamily="34" charset="0"/>
              </a:rPr>
              <a:t>éligibles;</a:t>
            </a:r>
          </a:p>
          <a:p>
            <a:pPr algn="just">
              <a:buFont typeface="Courier New" panose="02070309020205020404" pitchFamily="49" charset="0"/>
              <a:buChar char="o"/>
            </a:pPr>
            <a:r>
              <a:rPr lang="fr-FR" sz="3600" dirty="0" smtClean="0">
                <a:effectLst/>
                <a:latin typeface="Arial" panose="020B0604020202020204" pitchFamily="34" charset="0"/>
                <a:ea typeface="Calibri" panose="020F0502020204030204" pitchFamily="34" charset="0"/>
                <a:cs typeface="Arial" panose="020B0604020202020204" pitchFamily="34" charset="0"/>
              </a:rPr>
              <a:t>dans </a:t>
            </a:r>
            <a:r>
              <a:rPr lang="fr-FR" sz="3600" dirty="0">
                <a:effectLst/>
                <a:latin typeface="Arial" panose="020B0604020202020204" pitchFamily="34" charset="0"/>
                <a:ea typeface="Calibri" panose="020F0502020204030204" pitchFamily="34" charset="0"/>
                <a:cs typeface="Arial" panose="020B0604020202020204" pitchFamily="34" charset="0"/>
              </a:rPr>
              <a:t>deux cas, les structures bénéficiaires ne sont pas précisées dans l’ arrêté ci-dessus </a:t>
            </a:r>
            <a:r>
              <a:rPr lang="fr-FR" sz="3600" dirty="0" smtClean="0">
                <a:effectLst/>
                <a:latin typeface="Arial" panose="020B0604020202020204" pitchFamily="34" charset="0"/>
                <a:ea typeface="Calibri" panose="020F0502020204030204" pitchFamily="34" charset="0"/>
                <a:cs typeface="Arial" panose="020B0604020202020204" pitchFamily="34" charset="0"/>
              </a:rPr>
              <a:t>cité </a:t>
            </a:r>
            <a:endParaRPr lang="fr-FR" sz="3600" dirty="0">
              <a:effectLst/>
              <a:latin typeface="Arial" panose="020B060402020202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6311402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7F898DB-D8BF-4FB2-A2FB-8673A9B94D4E}"/>
              </a:ext>
            </a:extLst>
          </p:cNvPr>
          <p:cNvSpPr>
            <a:spLocks noGrp="1"/>
          </p:cNvSpPr>
          <p:nvPr>
            <p:ph type="title"/>
          </p:nvPr>
        </p:nvSpPr>
        <p:spPr>
          <a:xfrm>
            <a:off x="2973723" y="0"/>
            <a:ext cx="6291502" cy="659219"/>
          </a:xfrm>
        </p:spPr>
        <p:txBody>
          <a:bodyPr>
            <a:normAutofit/>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CONSTAT</a:t>
            </a:r>
            <a:r>
              <a:rPr lang="fr-FR" b="1" dirty="0" smtClean="0">
                <a:latin typeface="Arial" panose="020B0604020202020204" pitchFamily="34" charset="0"/>
                <a:cs typeface="Arial" panose="020B0604020202020204" pitchFamily="34" charset="0"/>
              </a:rPr>
              <a:t>S</a:t>
            </a:r>
            <a:endParaRPr lang="fr-FR" dirty="0"/>
          </a:p>
        </p:txBody>
      </p:sp>
      <p:sp>
        <p:nvSpPr>
          <p:cNvPr id="3" name="Espace réservé du contenu 2">
            <a:extLst>
              <a:ext uri="{FF2B5EF4-FFF2-40B4-BE49-F238E27FC236}">
                <a16:creationId xmlns="" xmlns:a16="http://schemas.microsoft.com/office/drawing/2014/main" id="{968B2C13-54B4-4272-A222-F2E858F9E283}"/>
              </a:ext>
            </a:extLst>
          </p:cNvPr>
          <p:cNvSpPr>
            <a:spLocks noGrp="1"/>
          </p:cNvSpPr>
          <p:nvPr>
            <p:ph idx="1"/>
          </p:nvPr>
        </p:nvSpPr>
        <p:spPr>
          <a:xfrm>
            <a:off x="122711" y="659220"/>
            <a:ext cx="11993526" cy="6041226"/>
          </a:xfrm>
        </p:spPr>
        <p:txBody>
          <a:bodyPr>
            <a:normAutofit/>
          </a:bodyPr>
          <a:lstStyle/>
          <a:p>
            <a:pPr marL="0" indent="0" algn="just">
              <a:buNone/>
            </a:pPr>
            <a:endParaRPr lang="fr-FR" sz="400" dirty="0" smtClean="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fr-FR" sz="400" dirty="0" smtClean="0">
              <a:effectLst/>
              <a:latin typeface="Arial" panose="020B0604020202020204" pitchFamily="34" charset="0"/>
              <a:ea typeface="Calibri" panose="020F0502020204030204" pitchFamily="34" charset="0"/>
              <a:cs typeface="Arial" panose="020B0604020202020204" pitchFamily="34" charset="0"/>
            </a:endParaRPr>
          </a:p>
          <a:p>
            <a:pPr algn="just"/>
            <a:r>
              <a:rPr lang="fr-FR" sz="4800" dirty="0" smtClean="0">
                <a:effectLst/>
                <a:latin typeface="Arial" panose="020B0604020202020204" pitchFamily="34" charset="0"/>
                <a:ea typeface="Calibri" panose="020F0502020204030204" pitchFamily="34" charset="0"/>
                <a:cs typeface="Arial" panose="020B0604020202020204" pitchFamily="34" charset="0"/>
              </a:rPr>
              <a:t>la </a:t>
            </a:r>
            <a:r>
              <a:rPr lang="fr-FR" sz="4800" dirty="0">
                <a:effectLst/>
                <a:latin typeface="Arial" panose="020B0604020202020204" pitchFamily="34" charset="0"/>
                <a:ea typeface="Calibri" panose="020F0502020204030204" pitchFamily="34" charset="0"/>
                <a:cs typeface="Arial" panose="020B0604020202020204" pitchFamily="34" charset="0"/>
              </a:rPr>
              <a:t>non- adoption des textes d’application de la loi n°009-2019/AN du 23 avril 2019, portant modification de la loi 061-2008/AN portant règlementation générale des réseaux et services de communications électroniques au BF.</a:t>
            </a:r>
          </a:p>
          <a:p>
            <a:endParaRPr lang="fr-FR" dirty="0"/>
          </a:p>
        </p:txBody>
      </p:sp>
    </p:spTree>
    <p:extLst>
      <p:ext uri="{BB962C8B-B14F-4D97-AF65-F5344CB8AC3E}">
        <p14:creationId xmlns:p14="http://schemas.microsoft.com/office/powerpoint/2010/main" val="22108181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501" y="0"/>
            <a:ext cx="6416501" cy="668481"/>
          </a:xfrm>
        </p:spPr>
        <p:txBody>
          <a:bodyPr/>
          <a:lstStyle/>
          <a:p>
            <a:pPr algn="ctr"/>
            <a:r>
              <a:rPr lang="fr-FR" b="1" dirty="0" smtClean="0">
                <a:latin typeface="Arial" panose="020B0604020202020204" pitchFamily="34" charset="0"/>
                <a:cs typeface="Arial" panose="020B0604020202020204" pitchFamily="34" charset="0"/>
              </a:rPr>
              <a:t>DES RECOMMANDATIONS</a:t>
            </a:r>
            <a:endParaRPr lang="fr-FR" dirty="0"/>
          </a:p>
        </p:txBody>
      </p:sp>
      <p:sp>
        <p:nvSpPr>
          <p:cNvPr id="3" name="Espace réservé du contenu 2"/>
          <p:cNvSpPr>
            <a:spLocks noGrp="1"/>
          </p:cNvSpPr>
          <p:nvPr>
            <p:ph idx="1"/>
          </p:nvPr>
        </p:nvSpPr>
        <p:spPr>
          <a:xfrm>
            <a:off x="93518" y="668481"/>
            <a:ext cx="12022282" cy="6023264"/>
          </a:xfrm>
        </p:spPr>
        <p:txBody>
          <a:bodyPr>
            <a:normAutofit fontScale="92500" lnSpcReduction="10000"/>
          </a:bodyPr>
          <a:lstStyle/>
          <a:p>
            <a:pPr marL="0" indent="0" algn="just">
              <a:buNone/>
            </a:pPr>
            <a:endParaRPr lang="fr-FR" sz="200" dirty="0" smtClean="0">
              <a:latin typeface="Arial" panose="020B0604020202020204" pitchFamily="34" charset="0"/>
              <a:cs typeface="Arial" panose="020B0604020202020204" pitchFamily="34" charset="0"/>
            </a:endParaRPr>
          </a:p>
          <a:p>
            <a:pPr marL="0" indent="0" algn="just">
              <a:buNone/>
            </a:pPr>
            <a:r>
              <a:rPr lang="fr-FR" sz="3500" dirty="0" smtClean="0">
                <a:latin typeface="Arial" panose="020B0604020202020204" pitchFamily="34" charset="0"/>
                <a:cs typeface="Arial" panose="020B0604020202020204" pitchFamily="34" charset="0"/>
              </a:rPr>
              <a:t>Au </a:t>
            </a:r>
            <a:r>
              <a:rPr lang="fr-FR" sz="3500" dirty="0">
                <a:latin typeface="Arial" panose="020B0604020202020204" pitchFamily="34" charset="0"/>
                <a:cs typeface="Arial" panose="020B0604020202020204" pitchFamily="34" charset="0"/>
              </a:rPr>
              <a:t>regard des insuffisances constatées dans l’application des dispositions légales et règlementaires énumérées, la CEP recommande au Gouvernement :</a:t>
            </a:r>
          </a:p>
          <a:p>
            <a:pPr lvl="0" algn="just"/>
            <a:r>
              <a:rPr lang="fr-FR" sz="3500" dirty="0">
                <a:latin typeface="Arial" panose="020B0604020202020204" pitchFamily="34" charset="0"/>
                <a:cs typeface="Arial" panose="020B0604020202020204" pitchFamily="34" charset="0"/>
              </a:rPr>
              <a:t>respecter strictement les dispositions légales et règlementaires notamment celles de la loi organique relative aux lois de finances en vigueur ayant trait au principe de l’universalité budgétaire ;</a:t>
            </a:r>
          </a:p>
          <a:p>
            <a:pPr lvl="0" algn="just"/>
            <a:r>
              <a:rPr lang="fr-FR" sz="3500" dirty="0">
                <a:latin typeface="Arial" panose="020B0604020202020204" pitchFamily="34" charset="0"/>
                <a:cs typeface="Arial" panose="020B0604020202020204" pitchFamily="34" charset="0"/>
              </a:rPr>
              <a:t>procéder au remboursement intégral des sommes objet du « placement » de 17,45 milliards auprès de l’Agence de conseil et de maitrise d’ouvrage délégué en bâtiment et aménagement urbain. (ACOMOD – Burkina</a:t>
            </a:r>
            <a:r>
              <a:rPr lang="fr-FR" sz="3500" dirty="0" smtClean="0">
                <a:latin typeface="Arial" panose="020B0604020202020204" pitchFamily="34" charset="0"/>
                <a:cs typeface="Arial" panose="020B0604020202020204" pitchFamily="34" charset="0"/>
              </a:rPr>
              <a:t>);   </a:t>
            </a:r>
            <a:endParaRPr lang="fr-FR" sz="3500" dirty="0">
              <a:latin typeface="Arial" panose="020B0604020202020204" pitchFamily="34" charset="0"/>
              <a:cs typeface="Arial" panose="020B0604020202020204" pitchFamily="34" charset="0"/>
            </a:endParaRPr>
          </a:p>
          <a:p>
            <a:pPr marL="0" indent="0">
              <a:buNone/>
            </a:pPr>
            <a:r>
              <a:rPr lang="fr-FR" dirty="0"/>
              <a:t> </a:t>
            </a:r>
          </a:p>
          <a:p>
            <a:endParaRPr lang="fr-FR" dirty="0"/>
          </a:p>
        </p:txBody>
      </p:sp>
    </p:spTree>
    <p:extLst>
      <p:ext uri="{BB962C8B-B14F-4D97-AF65-F5344CB8AC3E}">
        <p14:creationId xmlns:p14="http://schemas.microsoft.com/office/powerpoint/2010/main" val="5929000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501" y="0"/>
            <a:ext cx="6416501" cy="668481"/>
          </a:xfrm>
        </p:spPr>
        <p:txBody>
          <a:bodyPr/>
          <a:lstStyle/>
          <a:p>
            <a:pPr algn="ctr"/>
            <a:r>
              <a:rPr lang="fr-FR" b="1" dirty="0" smtClean="0">
                <a:latin typeface="Arial" panose="020B0604020202020204" pitchFamily="34" charset="0"/>
                <a:cs typeface="Arial" panose="020B0604020202020204" pitchFamily="34" charset="0"/>
              </a:rPr>
              <a:t>DES RECOMMANDATIONS</a:t>
            </a:r>
            <a:endParaRPr lang="fr-FR" dirty="0"/>
          </a:p>
        </p:txBody>
      </p:sp>
      <p:sp>
        <p:nvSpPr>
          <p:cNvPr id="3" name="Espace réservé du contenu 2"/>
          <p:cNvSpPr>
            <a:spLocks noGrp="1"/>
          </p:cNvSpPr>
          <p:nvPr>
            <p:ph idx="1"/>
          </p:nvPr>
        </p:nvSpPr>
        <p:spPr>
          <a:xfrm>
            <a:off x="93518" y="668481"/>
            <a:ext cx="12022282" cy="6061928"/>
          </a:xfrm>
        </p:spPr>
        <p:txBody>
          <a:bodyPr>
            <a:normAutofit fontScale="92500" lnSpcReduction="10000"/>
          </a:bodyPr>
          <a:lstStyle/>
          <a:p>
            <a:pPr marL="0" indent="0" algn="just">
              <a:buNone/>
            </a:pPr>
            <a:r>
              <a:rPr lang="fr-FR" sz="3900" dirty="0">
                <a:latin typeface="Arial" panose="020B0604020202020204" pitchFamily="34" charset="0"/>
                <a:cs typeface="Arial" panose="020B0604020202020204" pitchFamily="34" charset="0"/>
              </a:rPr>
              <a:t>Au regard des insuffisances constatées dans l’application des dispositions légales et règlementaires énumérées, la CEP recommande au Gouvernement </a:t>
            </a:r>
            <a:r>
              <a:rPr lang="fr-FR" sz="3900" dirty="0" smtClean="0">
                <a:latin typeface="Arial" panose="020B0604020202020204" pitchFamily="34" charset="0"/>
                <a:cs typeface="Arial" panose="020B0604020202020204" pitchFamily="34" charset="0"/>
              </a:rPr>
              <a:t>:</a:t>
            </a:r>
            <a:r>
              <a:rPr lang="fr-FR" sz="3900" dirty="0">
                <a:latin typeface="Arial" panose="020B0604020202020204" pitchFamily="34" charset="0"/>
                <a:cs typeface="Arial" panose="020B0604020202020204" pitchFamily="34" charset="0"/>
              </a:rPr>
              <a:t> </a:t>
            </a:r>
          </a:p>
          <a:p>
            <a:pPr lvl="0" algn="just"/>
            <a:r>
              <a:rPr lang="fr-FR" sz="3900" dirty="0">
                <a:latin typeface="Arial" panose="020B0604020202020204" pitchFamily="34" charset="0"/>
                <a:cs typeface="Arial" panose="020B0604020202020204" pitchFamily="34" charset="0"/>
              </a:rPr>
              <a:t>veiller au respect des dispositions portant création du Fonds pour l’accès et le service universels et de prendre diligemment les dispositions nécessaires pour arrêter la prise en charge de dépenses non éligibles audit fonds </a:t>
            </a:r>
            <a:r>
              <a:rPr lang="fr-FR" sz="3900" dirty="0" smtClean="0">
                <a:latin typeface="Arial" panose="020B0604020202020204" pitchFamily="34" charset="0"/>
                <a:cs typeface="Arial" panose="020B0604020202020204" pitchFamily="34" charset="0"/>
              </a:rPr>
              <a:t>;</a:t>
            </a:r>
            <a:endParaRPr lang="fr-FR" sz="3900" dirty="0">
              <a:latin typeface="Arial" panose="020B0604020202020204" pitchFamily="34" charset="0"/>
              <a:cs typeface="Arial" panose="020B0604020202020204" pitchFamily="34" charset="0"/>
            </a:endParaRPr>
          </a:p>
          <a:p>
            <a:pPr lvl="0" algn="just"/>
            <a:r>
              <a:rPr lang="fr-FR" sz="3900" dirty="0">
                <a:latin typeface="Arial" panose="020B0604020202020204" pitchFamily="34" charset="0"/>
                <a:cs typeface="Arial" panose="020B0604020202020204" pitchFamily="34" charset="0"/>
              </a:rPr>
              <a:t>mettre en œuvre les dispositions de l’article 33 de la loi n°026-2018/AN du 1</a:t>
            </a:r>
            <a:r>
              <a:rPr lang="fr-FR" sz="3900" baseline="30000" dirty="0">
                <a:latin typeface="Arial" panose="020B0604020202020204" pitchFamily="34" charset="0"/>
                <a:cs typeface="Arial" panose="020B0604020202020204" pitchFamily="34" charset="0"/>
              </a:rPr>
              <a:t>er</a:t>
            </a:r>
            <a:r>
              <a:rPr lang="fr-FR" sz="3900" dirty="0">
                <a:latin typeface="Arial" panose="020B0604020202020204" pitchFamily="34" charset="0"/>
                <a:cs typeface="Arial" panose="020B0604020202020204" pitchFamily="34" charset="0"/>
              </a:rPr>
              <a:t> juin 2018 portant règlementation générale du renseignement au Burkina Faso ;</a:t>
            </a:r>
          </a:p>
          <a:p>
            <a:pPr marL="0" indent="0" algn="just">
              <a:buNone/>
            </a:pPr>
            <a:r>
              <a:rPr lang="fr-FR" sz="3900" dirty="0">
                <a:latin typeface="Arial" panose="020B0604020202020204" pitchFamily="34" charset="0"/>
                <a:cs typeface="Arial" panose="020B0604020202020204" pitchFamily="34" charset="0"/>
              </a:rPr>
              <a:t> </a:t>
            </a:r>
          </a:p>
          <a:p>
            <a:endParaRPr lang="fr-FR" dirty="0"/>
          </a:p>
        </p:txBody>
      </p:sp>
    </p:spTree>
    <p:extLst>
      <p:ext uri="{BB962C8B-B14F-4D97-AF65-F5344CB8AC3E}">
        <p14:creationId xmlns:p14="http://schemas.microsoft.com/office/powerpoint/2010/main" val="88926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42483" y="213867"/>
            <a:ext cx="5630834" cy="794052"/>
          </a:xfrm>
        </p:spPr>
        <p:txBody>
          <a:bodyPr>
            <a:normAutofit/>
          </a:bodyPr>
          <a:lstStyle/>
          <a:p>
            <a:pPr algn="ctr"/>
            <a:r>
              <a:rPr lang="fr-FR" sz="3200" b="1" dirty="0"/>
              <a:t>INTRODUCTION (3/4)</a:t>
            </a:r>
            <a:endParaRPr lang="fr-FR" sz="3200" dirty="0"/>
          </a:p>
        </p:txBody>
      </p:sp>
      <p:sp>
        <p:nvSpPr>
          <p:cNvPr id="3" name="Espace réservé du contenu 2"/>
          <p:cNvSpPr>
            <a:spLocks noGrp="1"/>
          </p:cNvSpPr>
          <p:nvPr>
            <p:ph idx="1"/>
          </p:nvPr>
        </p:nvSpPr>
        <p:spPr>
          <a:xfrm>
            <a:off x="0" y="1007919"/>
            <a:ext cx="12115800" cy="5257799"/>
          </a:xfrm>
        </p:spPr>
        <p:txBody>
          <a:bodyPr>
            <a:normAutofit lnSpcReduction="10000"/>
          </a:bodyPr>
          <a:lstStyle/>
          <a:p>
            <a:endParaRPr lang="fr-FR" sz="3200" dirty="0">
              <a:latin typeface="Arial" panose="020B0604020202020204" pitchFamily="34" charset="0"/>
              <a:cs typeface="Arial" panose="020B0604020202020204" pitchFamily="34" charset="0"/>
            </a:endParaRPr>
          </a:p>
          <a:p>
            <a:pPr marL="0" indent="0">
              <a:buNone/>
            </a:pPr>
            <a:r>
              <a:rPr lang="fr-FR" sz="3200" dirty="0">
                <a:latin typeface="Arial" panose="020B0604020202020204" pitchFamily="34" charset="0"/>
                <a:cs typeface="Arial" panose="020B0604020202020204" pitchFamily="34" charset="0"/>
              </a:rPr>
              <a:t>La CEP était assistée de:</a:t>
            </a:r>
          </a:p>
          <a:p>
            <a:r>
              <a:rPr lang="fr-FR" sz="3200" dirty="0">
                <a:latin typeface="Arial" panose="020B0604020202020204" pitchFamily="34" charset="0"/>
                <a:cs typeface="Arial" panose="020B0604020202020204" pitchFamily="34" charset="0"/>
              </a:rPr>
              <a:t>M. Seydou COULIBALY, expert parlementaire;</a:t>
            </a:r>
          </a:p>
          <a:p>
            <a:r>
              <a:rPr lang="fr-FR" sz="3200" dirty="0">
                <a:latin typeface="Arial" panose="020B0604020202020204" pitchFamily="34" charset="0"/>
                <a:cs typeface="Arial" panose="020B0604020202020204" pitchFamily="34" charset="0"/>
              </a:rPr>
              <a:t>Mme SEMPORE/SOUBEIGA Valérie, administrateur parlementaire;</a:t>
            </a:r>
          </a:p>
          <a:p>
            <a:r>
              <a:rPr lang="fr-FR" sz="3200" dirty="0">
                <a:latin typeface="Arial" panose="020B0604020202020204" pitchFamily="34" charset="0"/>
                <a:cs typeface="Arial" panose="020B0604020202020204" pitchFamily="34" charset="0"/>
              </a:rPr>
              <a:t>M. Désiré BAPINA, administrateur parlementaire;</a:t>
            </a:r>
          </a:p>
          <a:p>
            <a:r>
              <a:rPr lang="fr-FR" sz="3200" dirty="0">
                <a:latin typeface="Arial" panose="020B0604020202020204" pitchFamily="34" charset="0"/>
                <a:cs typeface="Arial" panose="020B0604020202020204" pitchFamily="34" charset="0"/>
              </a:rPr>
              <a:t>Mme Célestine YARO, secrétaire;</a:t>
            </a:r>
          </a:p>
          <a:p>
            <a:r>
              <a:rPr lang="fr-FR" sz="3200" dirty="0">
                <a:latin typeface="Arial" panose="020B0604020202020204" pitchFamily="34" charset="0"/>
                <a:cs typeface="Arial" panose="020B0604020202020204" pitchFamily="34" charset="0"/>
              </a:rPr>
              <a:t>M. Boureima KABORE, reprographe;</a:t>
            </a:r>
          </a:p>
          <a:p>
            <a:r>
              <a:rPr lang="fr-FR" sz="3200" dirty="0">
                <a:latin typeface="Arial" panose="020B0604020202020204" pitchFamily="34" charset="0"/>
                <a:cs typeface="Arial" panose="020B0604020202020204" pitchFamily="34" charset="0"/>
              </a:rPr>
              <a:t>M. Eugène KABORE, agent de liaison.</a:t>
            </a:r>
          </a:p>
        </p:txBody>
      </p:sp>
    </p:spTree>
    <p:extLst>
      <p:ext uri="{BB962C8B-B14F-4D97-AF65-F5344CB8AC3E}">
        <p14:creationId xmlns:p14="http://schemas.microsoft.com/office/powerpoint/2010/main" val="238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7666" y="0"/>
            <a:ext cx="7112418" cy="701749"/>
          </a:xfrm>
        </p:spPr>
        <p:txBody>
          <a:bodyPr>
            <a:normAutofit/>
          </a:bodyPr>
          <a:lstStyle/>
          <a:p>
            <a:pPr algn="ctr"/>
            <a:r>
              <a:rPr lang="fr-FR" b="1" dirty="0" smtClean="0">
                <a:latin typeface="Arial" panose="020B0604020202020204" pitchFamily="34" charset="0"/>
                <a:cs typeface="Arial" panose="020B0604020202020204" pitchFamily="34" charset="0"/>
              </a:rPr>
              <a:t>DES RECOMMANDATIONS</a:t>
            </a:r>
            <a:endParaRPr lang="fr-FR" dirty="0"/>
          </a:p>
        </p:txBody>
      </p:sp>
      <p:sp>
        <p:nvSpPr>
          <p:cNvPr id="3" name="Espace réservé du contenu 2"/>
          <p:cNvSpPr>
            <a:spLocks noGrp="1"/>
          </p:cNvSpPr>
          <p:nvPr>
            <p:ph idx="1"/>
          </p:nvPr>
        </p:nvSpPr>
        <p:spPr>
          <a:xfrm>
            <a:off x="0" y="701749"/>
            <a:ext cx="12192000" cy="6156251"/>
          </a:xfrm>
        </p:spPr>
        <p:txBody>
          <a:bodyPr>
            <a:normAutofit/>
          </a:bodyPr>
          <a:lstStyle/>
          <a:p>
            <a:pPr marL="0" indent="0" algn="just">
              <a:buNone/>
            </a:pPr>
            <a:endParaRPr lang="fr-FR" sz="200" dirty="0" smtClean="0">
              <a:latin typeface="Arial" panose="020B0604020202020204" pitchFamily="34" charset="0"/>
              <a:cs typeface="Arial" panose="020B0604020202020204" pitchFamily="34" charset="0"/>
            </a:endParaRPr>
          </a:p>
          <a:p>
            <a:pPr marL="0" indent="0" algn="just">
              <a:buNone/>
            </a:pPr>
            <a:r>
              <a:rPr lang="fr-FR" sz="3600" dirty="0" smtClean="0">
                <a:latin typeface="Arial" panose="020B0604020202020204" pitchFamily="34" charset="0"/>
                <a:cs typeface="Arial" panose="020B0604020202020204" pitchFamily="34" charset="0"/>
              </a:rPr>
              <a:t>Au </a:t>
            </a:r>
            <a:r>
              <a:rPr lang="fr-FR" sz="3600" dirty="0">
                <a:latin typeface="Arial" panose="020B0604020202020204" pitchFamily="34" charset="0"/>
                <a:cs typeface="Arial" panose="020B0604020202020204" pitchFamily="34" charset="0"/>
              </a:rPr>
              <a:t>regard des insuffisances constatées dans l’application des dispositions légales et règlementaires énumérées, la CEP recommande au Gouvernement : </a:t>
            </a:r>
          </a:p>
          <a:p>
            <a:pPr lvl="0" algn="just"/>
            <a:r>
              <a:rPr lang="fr-FR" sz="3600" dirty="0" smtClean="0">
                <a:latin typeface="Arial" panose="020B0604020202020204" pitchFamily="34" charset="0"/>
                <a:cs typeface="Arial" panose="020B0604020202020204" pitchFamily="34" charset="0"/>
              </a:rPr>
              <a:t>relire </a:t>
            </a:r>
            <a:r>
              <a:rPr lang="fr-FR" sz="3600" dirty="0">
                <a:latin typeface="Arial" panose="020B0604020202020204" pitchFamily="34" charset="0"/>
                <a:cs typeface="Arial" panose="020B0604020202020204" pitchFamily="34" charset="0"/>
              </a:rPr>
              <a:t>l’arrêté portant répartition des recettes de la taxe spécifique sur les entreprises de télécommunications pour prendre en compte les impératifs de précision des structures bénéficiaires d’une part et de veiller à conformer l’allocation des ressources aux rubriques de dépenses précisées par ledit arrêté d’autre part </a:t>
            </a:r>
            <a:r>
              <a:rPr lang="fr-FR" sz="3600" dirty="0" smtClean="0">
                <a:latin typeface="Arial" panose="020B0604020202020204" pitchFamily="34" charset="0"/>
                <a:cs typeface="Arial" panose="020B0604020202020204" pitchFamily="34" charset="0"/>
              </a:rPr>
              <a:t>;</a:t>
            </a:r>
            <a:endParaRPr lang="fr-FR" sz="3600" dirty="0">
              <a:latin typeface="Arial" panose="020B0604020202020204" pitchFamily="34" charset="0"/>
              <a:cs typeface="Arial" panose="020B0604020202020204" pitchFamily="34" charset="0"/>
            </a:endParaRPr>
          </a:p>
          <a:p>
            <a:pPr lvl="0" algn="just"/>
            <a:r>
              <a:rPr lang="fr-FR" dirty="0"/>
              <a:t> </a:t>
            </a:r>
          </a:p>
        </p:txBody>
      </p:sp>
    </p:spTree>
    <p:extLst>
      <p:ext uri="{BB962C8B-B14F-4D97-AF65-F5344CB8AC3E}">
        <p14:creationId xmlns:p14="http://schemas.microsoft.com/office/powerpoint/2010/main" val="2808669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7666" y="0"/>
            <a:ext cx="7112418" cy="701749"/>
          </a:xfrm>
        </p:spPr>
        <p:txBody>
          <a:bodyPr>
            <a:normAutofit/>
          </a:bodyPr>
          <a:lstStyle/>
          <a:p>
            <a:pPr algn="ctr"/>
            <a:r>
              <a:rPr lang="fr-FR" b="1" dirty="0" smtClean="0">
                <a:latin typeface="Arial" panose="020B0604020202020204" pitchFamily="34" charset="0"/>
                <a:cs typeface="Arial" panose="020B0604020202020204" pitchFamily="34" charset="0"/>
              </a:rPr>
              <a:t>DES RECOMMANDATIONS</a:t>
            </a:r>
            <a:endParaRPr lang="fr-FR" dirty="0"/>
          </a:p>
        </p:txBody>
      </p:sp>
      <p:sp>
        <p:nvSpPr>
          <p:cNvPr id="3" name="Espace réservé du contenu 2"/>
          <p:cNvSpPr>
            <a:spLocks noGrp="1"/>
          </p:cNvSpPr>
          <p:nvPr>
            <p:ph idx="1"/>
          </p:nvPr>
        </p:nvSpPr>
        <p:spPr>
          <a:xfrm>
            <a:off x="0" y="701749"/>
            <a:ext cx="12192000" cy="6156251"/>
          </a:xfrm>
        </p:spPr>
        <p:txBody>
          <a:bodyPr>
            <a:normAutofit fontScale="92500" lnSpcReduction="20000"/>
          </a:bodyPr>
          <a:lstStyle/>
          <a:p>
            <a:pPr marL="0" indent="0" algn="just">
              <a:buNone/>
            </a:pPr>
            <a:endParaRPr lang="fr-FR" sz="200" dirty="0" smtClean="0">
              <a:latin typeface="Arial" panose="020B0604020202020204" pitchFamily="34" charset="0"/>
              <a:cs typeface="Arial" panose="020B0604020202020204" pitchFamily="34" charset="0"/>
            </a:endParaRPr>
          </a:p>
          <a:p>
            <a:pPr marL="0" indent="0" algn="just">
              <a:buNone/>
            </a:pPr>
            <a:r>
              <a:rPr lang="fr-FR" sz="3600" dirty="0" smtClean="0">
                <a:latin typeface="Arial" panose="020B0604020202020204" pitchFamily="34" charset="0"/>
                <a:cs typeface="Arial" panose="020B0604020202020204" pitchFamily="34" charset="0"/>
              </a:rPr>
              <a:t>Au </a:t>
            </a:r>
            <a:r>
              <a:rPr lang="fr-FR" sz="3600" dirty="0">
                <a:latin typeface="Arial" panose="020B0604020202020204" pitchFamily="34" charset="0"/>
                <a:cs typeface="Arial" panose="020B0604020202020204" pitchFamily="34" charset="0"/>
              </a:rPr>
              <a:t>regard des insuffisances constatées dans l’application des dispositions légales et règlementaires énumérées, la CEP recommande au Gouvernement </a:t>
            </a:r>
            <a:r>
              <a:rPr lang="fr-FR" sz="3600" dirty="0" smtClean="0">
                <a:latin typeface="Arial" panose="020B0604020202020204" pitchFamily="34" charset="0"/>
                <a:cs typeface="Arial" panose="020B0604020202020204" pitchFamily="34" charset="0"/>
              </a:rPr>
              <a:t>:</a:t>
            </a:r>
            <a:endParaRPr lang="fr-FR" sz="3600" dirty="0">
              <a:latin typeface="Arial" panose="020B0604020202020204" pitchFamily="34" charset="0"/>
              <a:cs typeface="Arial" panose="020B0604020202020204" pitchFamily="34" charset="0"/>
            </a:endParaRPr>
          </a:p>
          <a:p>
            <a:pPr algn="just"/>
            <a:r>
              <a:rPr lang="fr-FR" sz="3600" dirty="0" smtClean="0">
                <a:latin typeface="Arial" panose="020B0604020202020204" pitchFamily="34" charset="0"/>
                <a:cs typeface="Arial" panose="020B0604020202020204" pitchFamily="34" charset="0"/>
              </a:rPr>
              <a:t>prendre </a:t>
            </a:r>
            <a:r>
              <a:rPr lang="fr-FR" sz="3600" dirty="0">
                <a:latin typeface="Arial" panose="020B0604020202020204" pitchFamily="34" charset="0"/>
                <a:cs typeface="Arial" panose="020B0604020202020204" pitchFamily="34" charset="0"/>
              </a:rPr>
              <a:t>en compte l’allocation d’une quote-part de la taxe spécifique sur les entreprises de télécommunications  au Ministère de la Santé dans le cadre de la relecture de l’arrêté portant répartition des recettes de ladite taxe  afin de  renforcer la prise </a:t>
            </a:r>
            <a:r>
              <a:rPr lang="fr-FR" sz="3600" dirty="0" smtClean="0">
                <a:latin typeface="Arial" panose="020B0604020202020204" pitchFamily="34" charset="0"/>
                <a:cs typeface="Arial" panose="020B0604020202020204" pitchFamily="34" charset="0"/>
              </a:rPr>
              <a:t>en </a:t>
            </a:r>
            <a:r>
              <a:rPr lang="fr-FR" sz="3600" dirty="0">
                <a:latin typeface="Arial" panose="020B0604020202020204" pitchFamily="34" charset="0"/>
                <a:cs typeface="Arial" panose="020B0604020202020204" pitchFamily="34" charset="0"/>
              </a:rPr>
              <a:t>charge des affections de longue durée (ALD) ; </a:t>
            </a:r>
            <a:endParaRPr lang="fr-FR" sz="3600" dirty="0" smtClean="0">
              <a:latin typeface="Arial" panose="020B0604020202020204" pitchFamily="34" charset="0"/>
              <a:cs typeface="Arial" panose="020B0604020202020204" pitchFamily="34" charset="0"/>
            </a:endParaRPr>
          </a:p>
          <a:p>
            <a:pPr algn="just"/>
            <a:r>
              <a:rPr lang="fr-FR" sz="3600" dirty="0" smtClean="0">
                <a:latin typeface="Arial" panose="020B0604020202020204" pitchFamily="34" charset="0"/>
                <a:cs typeface="Arial" panose="020B0604020202020204" pitchFamily="34" charset="0"/>
              </a:rPr>
              <a:t>prendre </a:t>
            </a:r>
            <a:r>
              <a:rPr lang="fr-FR" sz="3600" dirty="0">
                <a:latin typeface="Arial" panose="020B0604020202020204" pitchFamily="34" charset="0"/>
                <a:cs typeface="Arial" panose="020B0604020202020204" pitchFamily="34" charset="0"/>
              </a:rPr>
              <a:t>diligemment le décret d’application des articles 166, 166 bis et 169 de la loi n°009-2019/AN du 23 avril 2019 portant modification de la loi n°061-2008/AN du 27 novembre 2008 portant règlementation générale des services de télécommunications électroniques au Burkina Faso. </a:t>
            </a:r>
          </a:p>
          <a:p>
            <a:pPr lvl="0"/>
            <a:endParaRPr lang="fr-FR" dirty="0"/>
          </a:p>
          <a:p>
            <a:endParaRPr lang="fr-FR" dirty="0"/>
          </a:p>
        </p:txBody>
      </p:sp>
    </p:spTree>
    <p:extLst>
      <p:ext uri="{BB962C8B-B14F-4D97-AF65-F5344CB8AC3E}">
        <p14:creationId xmlns:p14="http://schemas.microsoft.com/office/powerpoint/2010/main" val="7512180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6D72AE03-864D-4272-B1A4-6961E5EB14A0}"/>
              </a:ext>
            </a:extLst>
          </p:cNvPr>
          <p:cNvSpPr>
            <a:spLocks noGrp="1"/>
          </p:cNvSpPr>
          <p:nvPr>
            <p:ph idx="1"/>
          </p:nvPr>
        </p:nvSpPr>
        <p:spPr>
          <a:xfrm>
            <a:off x="138223" y="116959"/>
            <a:ext cx="11972261" cy="6512442"/>
          </a:xfrm>
        </p:spPr>
        <p:txBody>
          <a:bodyPr>
            <a:normAutofit/>
          </a:bodyPr>
          <a:lstStyle/>
          <a:p>
            <a:pPr marL="0" indent="0" algn="ctr">
              <a:lnSpc>
                <a:spcPct val="150000"/>
              </a:lnSpc>
              <a:spcAft>
                <a:spcPts val="1000"/>
              </a:spcAft>
              <a:buNone/>
            </a:pPr>
            <a:endParaRPr lang="fr-FR" sz="4800" b="1" dirty="0" smtClean="0">
              <a:latin typeface="Arial" panose="020B0604020202020204" pitchFamily="34" charset="0"/>
              <a:ea typeface="Calibri" panose="020F0502020204030204" pitchFamily="34" charset="0"/>
              <a:cs typeface="Arial" panose="020B0604020202020204" pitchFamily="34" charset="0"/>
            </a:endParaRPr>
          </a:p>
          <a:p>
            <a:pPr marL="0" indent="0" algn="ctr">
              <a:lnSpc>
                <a:spcPct val="150000"/>
              </a:lnSpc>
              <a:spcAft>
                <a:spcPts val="1000"/>
              </a:spcAft>
              <a:buNone/>
            </a:pPr>
            <a:endParaRPr lang="fr-FR" sz="4800" b="1" dirty="0">
              <a:latin typeface="Arial" panose="020B0604020202020204" pitchFamily="34" charset="0"/>
              <a:ea typeface="Calibri" panose="020F0502020204030204" pitchFamily="34" charset="0"/>
              <a:cs typeface="Arial" panose="020B0604020202020204" pitchFamily="34" charset="0"/>
            </a:endParaRPr>
          </a:p>
          <a:p>
            <a:pPr marL="0" indent="0" algn="ctr">
              <a:lnSpc>
                <a:spcPct val="150000"/>
              </a:lnSpc>
              <a:spcAft>
                <a:spcPts val="1000"/>
              </a:spcAft>
              <a:buNone/>
            </a:pPr>
            <a:r>
              <a:rPr lang="fr-FR" sz="4800" b="1" dirty="0" smtClean="0">
                <a:latin typeface="Arial" panose="020B0604020202020204" pitchFamily="34" charset="0"/>
                <a:ea typeface="Calibri" panose="020F0502020204030204" pitchFamily="34" charset="0"/>
                <a:cs typeface="Arial" panose="020B0604020202020204" pitchFamily="34" charset="0"/>
              </a:rPr>
              <a:t>Sur l</a:t>
            </a:r>
            <a:r>
              <a:rPr lang="fr-FR" sz="4800" b="1" dirty="0" smtClean="0">
                <a:effectLst/>
                <a:latin typeface="Arial" panose="020B0604020202020204" pitchFamily="34" charset="0"/>
                <a:ea typeface="Calibri" panose="020F0502020204030204" pitchFamily="34" charset="0"/>
                <a:cs typeface="Arial" panose="020B0604020202020204" pitchFamily="34" charset="0"/>
              </a:rPr>
              <a:t>e </a:t>
            </a:r>
            <a:r>
              <a:rPr lang="fr-FR" sz="4800" b="1" dirty="0">
                <a:effectLst/>
                <a:latin typeface="Arial" panose="020B0604020202020204" pitchFamily="34" charset="0"/>
                <a:ea typeface="Calibri" panose="020F0502020204030204" pitchFamily="34" charset="0"/>
                <a:cs typeface="Arial" panose="020B0604020202020204" pitchFamily="34" charset="0"/>
              </a:rPr>
              <a:t>système de facturation du </a:t>
            </a:r>
            <a:r>
              <a:rPr lang="fr-FR" sz="4800" b="1" dirty="0" smtClean="0">
                <a:effectLst/>
                <a:latin typeface="Arial" panose="020B0604020202020204" pitchFamily="34" charset="0"/>
                <a:ea typeface="Calibri" panose="020F0502020204030204" pitchFamily="34" charset="0"/>
                <a:cs typeface="Arial" panose="020B0604020202020204" pitchFamily="34" charset="0"/>
              </a:rPr>
              <a:t>client</a:t>
            </a:r>
            <a:endParaRPr lang="fr-FR" sz="4800" dirty="0"/>
          </a:p>
        </p:txBody>
      </p:sp>
    </p:spTree>
    <p:extLst>
      <p:ext uri="{BB962C8B-B14F-4D97-AF65-F5344CB8AC3E}">
        <p14:creationId xmlns:p14="http://schemas.microsoft.com/office/powerpoint/2010/main" val="28599899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08DEE07-7FE8-44AF-8CE0-26DA23778BDA}"/>
              </a:ext>
            </a:extLst>
          </p:cNvPr>
          <p:cNvSpPr>
            <a:spLocks noGrp="1"/>
          </p:cNvSpPr>
          <p:nvPr>
            <p:ph type="title"/>
          </p:nvPr>
        </p:nvSpPr>
        <p:spPr>
          <a:xfrm>
            <a:off x="1623631" y="1"/>
            <a:ext cx="8596668" cy="754912"/>
          </a:xfrm>
        </p:spPr>
        <p:txBody>
          <a:bodyPr>
            <a:normAutofit/>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CONSTATS</a:t>
            </a:r>
            <a:endParaRPr lang="fr-FR" dirty="0"/>
          </a:p>
        </p:txBody>
      </p:sp>
      <p:sp>
        <p:nvSpPr>
          <p:cNvPr id="3" name="Espace réservé du contenu 2">
            <a:extLst>
              <a:ext uri="{FF2B5EF4-FFF2-40B4-BE49-F238E27FC236}">
                <a16:creationId xmlns="" xmlns:a16="http://schemas.microsoft.com/office/drawing/2014/main" id="{6D72AE03-864D-4272-B1A4-6961E5EB14A0}"/>
              </a:ext>
            </a:extLst>
          </p:cNvPr>
          <p:cNvSpPr>
            <a:spLocks noGrp="1"/>
          </p:cNvSpPr>
          <p:nvPr>
            <p:ph idx="1"/>
          </p:nvPr>
        </p:nvSpPr>
        <p:spPr>
          <a:xfrm>
            <a:off x="1" y="584792"/>
            <a:ext cx="12090828" cy="5874487"/>
          </a:xfrm>
        </p:spPr>
        <p:txBody>
          <a:bodyPr>
            <a:normAutofit fontScale="25000" lnSpcReduction="20000"/>
          </a:bodyPr>
          <a:lstStyle/>
          <a:p>
            <a:pPr marL="0" indent="0" algn="just">
              <a:lnSpc>
                <a:spcPct val="150000"/>
              </a:lnSpc>
              <a:spcAft>
                <a:spcPts val="1000"/>
              </a:spcAft>
              <a:buNone/>
            </a:pPr>
            <a:r>
              <a:rPr lang="fr-FR" sz="12000" b="1" dirty="0">
                <a:effectLst/>
                <a:latin typeface="Arial" panose="020B0604020202020204" pitchFamily="34" charset="0"/>
                <a:ea typeface="Calibri" panose="020F0502020204030204" pitchFamily="34" charset="0"/>
                <a:cs typeface="Arial" panose="020B0604020202020204" pitchFamily="34" charset="0"/>
              </a:rPr>
              <a:t>Le système de facturation du client, (donc de détermination du prix des différents services offerts) obéit aux principes de transparence et d’objectivité. </a:t>
            </a:r>
            <a:r>
              <a:rPr lang="fr-FR" sz="12000" b="1" dirty="0">
                <a:latin typeface="Arial" panose="020B0604020202020204" pitchFamily="34" charset="0"/>
                <a:ea typeface="Calibri" panose="020F0502020204030204" pitchFamily="34" charset="0"/>
                <a:cs typeface="Arial" panose="020B0604020202020204" pitchFamily="34" charset="0"/>
              </a:rPr>
              <a:t>La CEP a note qu’une analyse concurrentielle est faite tous les trois ans par l’ARCEP en vue d’identifier les segments de marchés non concurrentiels. Lorsque le segment de marche est juge suffisamment concurrentiel, le principe de liberté de fixation des prix s’applique et les operateurs sont libres de fixer leurs tarifs en fonction des offres ou de la politique de leurs concurrents sur le même segment. </a:t>
            </a:r>
            <a:endParaRPr lang="fr-FR" sz="12000" b="1" dirty="0">
              <a:effectLst/>
              <a:latin typeface="Arial" panose="020B060402020202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4738655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08DEE07-7FE8-44AF-8CE0-26DA23778BDA}"/>
              </a:ext>
            </a:extLst>
          </p:cNvPr>
          <p:cNvSpPr>
            <a:spLocks noGrp="1"/>
          </p:cNvSpPr>
          <p:nvPr>
            <p:ph type="title"/>
          </p:nvPr>
        </p:nvSpPr>
        <p:spPr>
          <a:xfrm>
            <a:off x="1623631" y="1"/>
            <a:ext cx="8596668" cy="754912"/>
          </a:xfrm>
        </p:spPr>
        <p:txBody>
          <a:bodyPr>
            <a:normAutofit/>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CONSTATS</a:t>
            </a:r>
            <a:endParaRPr lang="fr-FR" dirty="0"/>
          </a:p>
        </p:txBody>
      </p:sp>
      <p:sp>
        <p:nvSpPr>
          <p:cNvPr id="3" name="Espace réservé du contenu 2">
            <a:extLst>
              <a:ext uri="{FF2B5EF4-FFF2-40B4-BE49-F238E27FC236}">
                <a16:creationId xmlns="" xmlns:a16="http://schemas.microsoft.com/office/drawing/2014/main" id="{6D72AE03-864D-4272-B1A4-6961E5EB14A0}"/>
              </a:ext>
            </a:extLst>
          </p:cNvPr>
          <p:cNvSpPr>
            <a:spLocks noGrp="1"/>
          </p:cNvSpPr>
          <p:nvPr>
            <p:ph idx="1"/>
          </p:nvPr>
        </p:nvSpPr>
        <p:spPr>
          <a:xfrm>
            <a:off x="1" y="584792"/>
            <a:ext cx="12090828" cy="5874487"/>
          </a:xfrm>
        </p:spPr>
        <p:txBody>
          <a:bodyPr>
            <a:normAutofit fontScale="92500" lnSpcReduction="20000"/>
          </a:bodyPr>
          <a:lstStyle/>
          <a:p>
            <a:pPr marL="0" indent="0" algn="just">
              <a:lnSpc>
                <a:spcPct val="150000"/>
              </a:lnSpc>
              <a:spcAft>
                <a:spcPts val="1000"/>
              </a:spcAft>
              <a:buNone/>
            </a:pPr>
            <a:r>
              <a:rPr lang="fr-FR" sz="5100" b="1" dirty="0" smtClean="0">
                <a:effectLst/>
                <a:latin typeface="Arial" panose="020B0604020202020204" pitchFamily="34" charset="0"/>
                <a:ea typeface="Calibri" panose="020F0502020204030204" pitchFamily="34" charset="0"/>
                <a:cs typeface="Arial" panose="020B0604020202020204" pitchFamily="34" charset="0"/>
              </a:rPr>
              <a:t>Aux </a:t>
            </a:r>
            <a:r>
              <a:rPr lang="fr-FR" sz="5100" b="1" dirty="0">
                <a:effectLst/>
                <a:latin typeface="Arial" panose="020B0604020202020204" pitchFamily="34" charset="0"/>
                <a:ea typeface="Calibri" panose="020F0502020204030204" pitchFamily="34" charset="0"/>
                <a:cs typeface="Arial" panose="020B0604020202020204" pitchFamily="34" charset="0"/>
              </a:rPr>
              <a:t>dires des opérateurs corroborés par ceux du Ministère en charge des communications électroniques, les prix pratiqués sont relativement dans la fourchette de ceux en vigueur dans la sous-région.</a:t>
            </a:r>
          </a:p>
          <a:p>
            <a:endParaRPr lang="fr-FR" dirty="0"/>
          </a:p>
        </p:txBody>
      </p:sp>
    </p:spTree>
    <p:extLst>
      <p:ext uri="{BB962C8B-B14F-4D97-AF65-F5344CB8AC3E}">
        <p14:creationId xmlns:p14="http://schemas.microsoft.com/office/powerpoint/2010/main" val="32475437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08DEE07-7FE8-44AF-8CE0-26DA23778BDA}"/>
              </a:ext>
            </a:extLst>
          </p:cNvPr>
          <p:cNvSpPr>
            <a:spLocks noGrp="1"/>
          </p:cNvSpPr>
          <p:nvPr>
            <p:ph type="title"/>
          </p:nvPr>
        </p:nvSpPr>
        <p:spPr>
          <a:xfrm>
            <a:off x="1623631" y="1"/>
            <a:ext cx="8596668" cy="754912"/>
          </a:xfrm>
        </p:spPr>
        <p:txBody>
          <a:bodyPr>
            <a:normAutofit/>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RECOMMANDATION</a:t>
            </a:r>
            <a:r>
              <a:rPr lang="fr-FR" b="1" dirty="0" smtClean="0">
                <a:latin typeface="Arial" panose="020B0604020202020204" pitchFamily="34" charset="0"/>
                <a:cs typeface="Arial" panose="020B0604020202020204" pitchFamily="34" charset="0"/>
              </a:rPr>
              <a:t>S</a:t>
            </a:r>
            <a:endParaRPr lang="fr-FR" dirty="0"/>
          </a:p>
        </p:txBody>
      </p:sp>
      <p:sp>
        <p:nvSpPr>
          <p:cNvPr id="3" name="Espace réservé du contenu 2">
            <a:extLst>
              <a:ext uri="{FF2B5EF4-FFF2-40B4-BE49-F238E27FC236}">
                <a16:creationId xmlns="" xmlns:a16="http://schemas.microsoft.com/office/drawing/2014/main" id="{6D72AE03-864D-4272-B1A4-6961E5EB14A0}"/>
              </a:ext>
            </a:extLst>
          </p:cNvPr>
          <p:cNvSpPr>
            <a:spLocks noGrp="1"/>
          </p:cNvSpPr>
          <p:nvPr>
            <p:ph idx="1"/>
          </p:nvPr>
        </p:nvSpPr>
        <p:spPr>
          <a:xfrm>
            <a:off x="1" y="584792"/>
            <a:ext cx="12090828" cy="5874487"/>
          </a:xfrm>
        </p:spPr>
        <p:txBody>
          <a:bodyPr>
            <a:normAutofit/>
          </a:bodyPr>
          <a:lstStyle/>
          <a:p>
            <a:pPr marL="0" indent="0" algn="ctr">
              <a:lnSpc>
                <a:spcPct val="150000"/>
              </a:lnSpc>
              <a:spcAft>
                <a:spcPts val="1000"/>
              </a:spcAft>
              <a:buNone/>
            </a:pPr>
            <a:endParaRPr lang="fr-FR" sz="5100" b="1" dirty="0" smtClean="0">
              <a:effectLst/>
              <a:latin typeface="Arial" panose="020B0604020202020204" pitchFamily="34" charset="0"/>
              <a:ea typeface="Calibri" panose="020F0502020204030204" pitchFamily="34" charset="0"/>
              <a:cs typeface="Arial" panose="020B0604020202020204" pitchFamily="34" charset="0"/>
            </a:endParaRPr>
          </a:p>
          <a:p>
            <a:pPr marL="0" indent="0" algn="ctr">
              <a:lnSpc>
                <a:spcPct val="150000"/>
              </a:lnSpc>
              <a:spcAft>
                <a:spcPts val="1000"/>
              </a:spcAft>
              <a:buNone/>
            </a:pPr>
            <a:r>
              <a:rPr lang="fr-FR" sz="5100" b="1" dirty="0" smtClean="0">
                <a:effectLst/>
                <a:latin typeface="Arial" panose="020B0604020202020204" pitchFamily="34" charset="0"/>
                <a:ea typeface="Calibri" panose="020F0502020204030204" pitchFamily="34" charset="0"/>
                <a:cs typeface="Arial" panose="020B0604020202020204" pitchFamily="34" charset="0"/>
              </a:rPr>
              <a:t>Néant</a:t>
            </a:r>
            <a:endParaRPr lang="fr-FR" sz="5100" b="1" dirty="0">
              <a:effectLst/>
              <a:latin typeface="Arial" panose="020B0604020202020204" pitchFamily="34" charset="0"/>
              <a:ea typeface="Calibri" panose="020F050202020403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245632085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6326" y="106326"/>
            <a:ext cx="12224220" cy="6570921"/>
          </a:xfrm>
        </p:spPr>
        <p:txBody>
          <a:bodyPr>
            <a:noAutofit/>
          </a:bodyPr>
          <a:lstStyle/>
          <a:p>
            <a:pPr marL="0" lvl="0" indent="0" algn="just">
              <a:buNone/>
            </a:pPr>
            <a:endParaRPr lang="fr-FR" sz="500" b="1" dirty="0">
              <a:latin typeface="Arial" panose="020B0604020202020204" pitchFamily="34" charset="0"/>
              <a:cs typeface="Arial" panose="020B0604020202020204" pitchFamily="34" charset="0"/>
            </a:endParaRPr>
          </a:p>
          <a:p>
            <a:pPr marL="0" indent="0" algn="just">
              <a:buNone/>
            </a:pPr>
            <a:endParaRPr lang="fr-FR" sz="3200" dirty="0" smtClean="0">
              <a:latin typeface="Arial" panose="020B0604020202020204" pitchFamily="34" charset="0"/>
              <a:cs typeface="Arial" panose="020B0604020202020204" pitchFamily="34" charset="0"/>
            </a:endParaRPr>
          </a:p>
          <a:p>
            <a:pPr marL="0" indent="0" algn="just">
              <a:buNone/>
            </a:pPr>
            <a:endParaRPr lang="fr-FR" sz="3200" dirty="0">
              <a:latin typeface="Arial" panose="020B0604020202020204" pitchFamily="34" charset="0"/>
              <a:cs typeface="Arial" panose="020B0604020202020204" pitchFamily="34" charset="0"/>
            </a:endParaRPr>
          </a:p>
          <a:p>
            <a:pPr marL="0" indent="0" algn="just">
              <a:buNone/>
            </a:pPr>
            <a:endParaRPr lang="fr-FR" sz="3200" dirty="0">
              <a:latin typeface="Arial" panose="020B0604020202020204" pitchFamily="34" charset="0"/>
              <a:cs typeface="Arial" panose="020B0604020202020204" pitchFamily="34" charset="0"/>
            </a:endParaRPr>
          </a:p>
          <a:p>
            <a:pPr marL="0" indent="0" algn="ctr">
              <a:lnSpc>
                <a:spcPct val="115000"/>
              </a:lnSpc>
              <a:spcAft>
                <a:spcPts val="1000"/>
              </a:spcAft>
              <a:buNone/>
            </a:pPr>
            <a:r>
              <a:rPr lang="fr-FR" sz="4000" b="1" dirty="0">
                <a:latin typeface="Arial" panose="020B0604020202020204" pitchFamily="34" charset="0"/>
                <a:cs typeface="Arial" panose="020B0604020202020204" pitchFamily="34" charset="0"/>
              </a:rPr>
              <a:t>En matière de contrôle de la </a:t>
            </a:r>
            <a:r>
              <a:rPr lang="fr-FR" sz="4000" b="1" dirty="0" smtClean="0">
                <a:latin typeface="Arial" panose="020B0604020202020204" pitchFamily="34" charset="0"/>
                <a:cs typeface="Arial" panose="020B0604020202020204" pitchFamily="34" charset="0"/>
              </a:rPr>
              <a:t>protection des </a:t>
            </a:r>
            <a:r>
              <a:rPr lang="fr-FR" sz="4000" b="1" dirty="0">
                <a:latin typeface="Arial" panose="020B0604020202020204" pitchFamily="34" charset="0"/>
                <a:cs typeface="Arial" panose="020B0604020202020204" pitchFamily="34" charset="0"/>
              </a:rPr>
              <a:t>données à caractère </a:t>
            </a:r>
            <a:r>
              <a:rPr lang="fr-FR" sz="4000" b="1" dirty="0" smtClean="0">
                <a:latin typeface="Arial" panose="020B0604020202020204" pitchFamily="34" charset="0"/>
                <a:cs typeface="Arial" panose="020B0604020202020204" pitchFamily="34" charset="0"/>
              </a:rPr>
              <a:t>personnel</a:t>
            </a:r>
            <a:endParaRPr lang="fr-FR" sz="4000" dirty="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fr-FR" sz="3200" dirty="0">
              <a:latin typeface="Arial" panose="020B0604020202020204" pitchFamily="34" charset="0"/>
              <a:cs typeface="Arial" panose="020B0604020202020204" pitchFamily="34" charset="0"/>
            </a:endParaRPr>
          </a:p>
          <a:p>
            <a:pPr marL="0" indent="0" algn="just">
              <a:buNone/>
            </a:pPr>
            <a:endParaRPr lang="fr-F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94934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08882" y="0"/>
            <a:ext cx="4577799" cy="776177"/>
          </a:xfrm>
        </p:spPr>
        <p:txBody>
          <a:bodyPr>
            <a:normAutofit/>
          </a:bodyPr>
          <a:lstStyle/>
          <a:p>
            <a:pPr algn="ctr"/>
            <a:r>
              <a:rPr lang="fr-FR" sz="3200" b="1" dirty="0">
                <a:latin typeface="Arial" panose="020B0604020202020204" pitchFamily="34" charset="0"/>
                <a:cs typeface="Arial" panose="020B0604020202020204" pitchFamily="34" charset="0"/>
              </a:rPr>
              <a:t>DES </a:t>
            </a:r>
            <a:r>
              <a:rPr lang="fr-FR" sz="3200" b="1" dirty="0" smtClean="0">
                <a:latin typeface="Arial" panose="020B0604020202020204" pitchFamily="34" charset="0"/>
                <a:cs typeface="Arial" panose="020B0604020202020204" pitchFamily="34" charset="0"/>
              </a:rPr>
              <a:t>CONSTATS</a:t>
            </a: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74428" y="776177"/>
            <a:ext cx="12256118" cy="5943600"/>
          </a:xfrm>
        </p:spPr>
        <p:txBody>
          <a:bodyPr>
            <a:noAutofit/>
          </a:bodyPr>
          <a:lstStyle/>
          <a:p>
            <a:pPr marL="0" lvl="0" indent="0" algn="just">
              <a:buNone/>
            </a:pPr>
            <a:endParaRPr lang="fr-FR" sz="500" b="1" dirty="0">
              <a:latin typeface="Arial" panose="020B0604020202020204" pitchFamily="34" charset="0"/>
              <a:cs typeface="Arial" panose="020B0604020202020204" pitchFamily="34" charset="0"/>
            </a:endParaRPr>
          </a:p>
          <a:p>
            <a:pPr marL="0" indent="0" algn="just">
              <a:buNone/>
            </a:pPr>
            <a:endParaRPr lang="fr-FR" sz="400" dirty="0">
              <a:latin typeface="Arial" panose="020B0604020202020204" pitchFamily="34" charset="0"/>
              <a:cs typeface="Arial" panose="020B0604020202020204" pitchFamily="34" charset="0"/>
            </a:endParaRPr>
          </a:p>
          <a:p>
            <a:pPr marL="0" indent="0" algn="just">
              <a:lnSpc>
                <a:spcPct val="115000"/>
              </a:lnSpc>
              <a:spcAft>
                <a:spcPts val="1000"/>
              </a:spcAft>
              <a:buNone/>
            </a:pPr>
            <a:r>
              <a:rPr lang="fr-FR" sz="3600" dirty="0">
                <a:latin typeface="Arial" panose="020B0604020202020204" pitchFamily="34" charset="0"/>
                <a:cs typeface="Arial" panose="020B0604020202020204" pitchFamily="34" charset="0"/>
              </a:rPr>
              <a:t>En matière de contrôle de la protection des données à caractère personnel par la Commission de l’informatique et des libertés (CIL)</a:t>
            </a:r>
            <a:r>
              <a:rPr lang="fr-FR" sz="3600" dirty="0">
                <a:effectLst/>
                <a:latin typeface="Arial" panose="020B0604020202020204" pitchFamily="34" charset="0"/>
                <a:ea typeface="Calibri" panose="020F0502020204030204" pitchFamily="34" charset="0"/>
                <a:cs typeface="Arial" panose="020B0604020202020204" pitchFamily="34" charset="0"/>
              </a:rPr>
              <a:t> , l’insuffisance de personnel qualifié et d’équipement technique de pointe limite les possibilités d’action de l’Institution. </a:t>
            </a:r>
          </a:p>
          <a:p>
            <a:pPr marL="0" indent="0" algn="just">
              <a:lnSpc>
                <a:spcPct val="115000"/>
              </a:lnSpc>
              <a:spcAft>
                <a:spcPts val="1000"/>
              </a:spcAft>
              <a:buNone/>
            </a:pPr>
            <a:r>
              <a:rPr lang="fr-FR" sz="3600" dirty="0">
                <a:effectLst/>
                <a:latin typeface="Arial" panose="020B0604020202020204" pitchFamily="34" charset="0"/>
                <a:ea typeface="Calibri" panose="020F0502020204030204" pitchFamily="34" charset="0"/>
                <a:cs typeface="Arial" panose="020B0604020202020204" pitchFamily="34" charset="0"/>
              </a:rPr>
              <a:t>En outre, les textes d’application de la loi n°10-2004/AN du 20 avril 2004 portant protection des données à caractère personnel n’ont pas encore été élaborés.</a:t>
            </a:r>
          </a:p>
          <a:p>
            <a:pPr algn="just">
              <a:lnSpc>
                <a:spcPct val="115000"/>
              </a:lnSpc>
              <a:spcAft>
                <a:spcPts val="1000"/>
              </a:spcAft>
            </a:pP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0" indent="0" algn="just">
              <a:buNone/>
            </a:pPr>
            <a:endParaRPr lang="fr-FR" sz="3200" dirty="0">
              <a:latin typeface="Arial" panose="020B0604020202020204" pitchFamily="34" charset="0"/>
              <a:cs typeface="Arial" panose="020B0604020202020204" pitchFamily="34" charset="0"/>
            </a:endParaRPr>
          </a:p>
          <a:p>
            <a:pPr marL="0" indent="0" algn="just">
              <a:buNone/>
            </a:pPr>
            <a:endParaRPr lang="fr-F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79632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5959" y="0"/>
            <a:ext cx="6339417" cy="719470"/>
          </a:xfrm>
        </p:spPr>
        <p:txBody>
          <a:bodyPr/>
          <a:lstStyle/>
          <a:p>
            <a:pPr algn="ctr"/>
            <a:r>
              <a:rPr lang="fr-FR" b="1" dirty="0" smtClean="0">
                <a:latin typeface="Arial" panose="020B0604020202020204" pitchFamily="34" charset="0"/>
                <a:cs typeface="Arial" panose="020B0604020202020204" pitchFamily="34" charset="0"/>
              </a:rPr>
              <a:t>DES </a:t>
            </a:r>
            <a:r>
              <a:rPr lang="fr-FR" b="1" dirty="0">
                <a:latin typeface="Arial" panose="020B0604020202020204" pitchFamily="34" charset="0"/>
                <a:cs typeface="Arial" panose="020B0604020202020204" pitchFamily="34" charset="0"/>
              </a:rPr>
              <a:t>RECOMMANDATIONS</a:t>
            </a:r>
            <a:endParaRPr lang="fr-FR" dirty="0"/>
          </a:p>
        </p:txBody>
      </p:sp>
      <p:sp>
        <p:nvSpPr>
          <p:cNvPr id="3" name="Espace réservé du contenu 2"/>
          <p:cNvSpPr>
            <a:spLocks noGrp="1"/>
          </p:cNvSpPr>
          <p:nvPr>
            <p:ph idx="1"/>
          </p:nvPr>
        </p:nvSpPr>
        <p:spPr>
          <a:xfrm>
            <a:off x="85060" y="719470"/>
            <a:ext cx="12025424" cy="6032203"/>
          </a:xfrm>
        </p:spPr>
        <p:txBody>
          <a:bodyPr/>
          <a:lstStyle/>
          <a:p>
            <a:pPr marL="0" indent="0" algn="just">
              <a:buNone/>
            </a:pPr>
            <a:r>
              <a:rPr lang="fr-FR" sz="3800" dirty="0">
                <a:latin typeface="Arial" panose="020B0604020202020204" pitchFamily="34" charset="0"/>
                <a:cs typeface="Arial" panose="020B0604020202020204" pitchFamily="34" charset="0"/>
              </a:rPr>
              <a:t>Partant des constats ci-dessus dressés, la CEP recommande au Gouvernement </a:t>
            </a:r>
            <a:r>
              <a:rPr lang="fr-FR" sz="3800" dirty="0" smtClean="0">
                <a:latin typeface="Arial" panose="020B0604020202020204" pitchFamily="34" charset="0"/>
                <a:cs typeface="Arial" panose="020B0604020202020204" pitchFamily="34" charset="0"/>
              </a:rPr>
              <a:t>:</a:t>
            </a:r>
          </a:p>
          <a:p>
            <a:pPr algn="just"/>
            <a:r>
              <a:rPr lang="fr-FR" sz="3800" dirty="0">
                <a:latin typeface="Arial" panose="020B0604020202020204" pitchFamily="34" charset="0"/>
                <a:cs typeface="Arial" panose="020B0604020202020204" pitchFamily="34" charset="0"/>
              </a:rPr>
              <a:t>de prendre les textes d’application de la loi n°10-2004/AN du 20 avril 2004 portant protection des données à caractère personnel </a:t>
            </a:r>
            <a:r>
              <a:rPr lang="fr-FR" sz="3800" dirty="0" smtClean="0">
                <a:latin typeface="Arial" panose="020B0604020202020204" pitchFamily="34" charset="0"/>
                <a:cs typeface="Arial" panose="020B0604020202020204" pitchFamily="34" charset="0"/>
              </a:rPr>
              <a:t>;</a:t>
            </a:r>
            <a:endParaRPr lang="fr-FR" sz="3800" dirty="0">
              <a:latin typeface="Arial" panose="020B0604020202020204" pitchFamily="34" charset="0"/>
              <a:cs typeface="Arial" panose="020B0604020202020204" pitchFamily="34" charset="0"/>
            </a:endParaRPr>
          </a:p>
          <a:p>
            <a:pPr lvl="0" algn="just"/>
            <a:r>
              <a:rPr lang="fr-FR" sz="3800" dirty="0">
                <a:latin typeface="Arial" panose="020B0604020202020204" pitchFamily="34" charset="0"/>
                <a:cs typeface="Arial" panose="020B0604020202020204" pitchFamily="34" charset="0"/>
              </a:rPr>
              <a:t>d’assurer l’acquisition au profit de la CIL d’équipements techniques destinés au contrôle du respect des dispositions légales en matière de protection des données à caractère personnel.</a:t>
            </a:r>
          </a:p>
          <a:p>
            <a:pPr marL="0" indent="0">
              <a:buNone/>
            </a:pPr>
            <a:r>
              <a:rPr lang="fr-FR" dirty="0"/>
              <a:t> </a:t>
            </a:r>
            <a:endParaRPr lang="fr-FR" dirty="0">
              <a:effectLst/>
            </a:endParaRPr>
          </a:p>
        </p:txBody>
      </p:sp>
    </p:spTree>
    <p:extLst>
      <p:ext uri="{BB962C8B-B14F-4D97-AF65-F5344CB8AC3E}">
        <p14:creationId xmlns:p14="http://schemas.microsoft.com/office/powerpoint/2010/main" val="190016794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9AA46D3E-056D-4247-BDA4-EEAA839571A2}"/>
              </a:ext>
            </a:extLst>
          </p:cNvPr>
          <p:cNvSpPr>
            <a:spLocks noGrp="1"/>
          </p:cNvSpPr>
          <p:nvPr>
            <p:ph idx="1"/>
          </p:nvPr>
        </p:nvSpPr>
        <p:spPr>
          <a:xfrm>
            <a:off x="85060" y="0"/>
            <a:ext cx="12106940" cy="6331527"/>
          </a:xfrm>
        </p:spPr>
        <p:txBody>
          <a:bodyPr>
            <a:normAutofit/>
          </a:bodyPr>
          <a:lstStyle/>
          <a:p>
            <a:pPr marL="0" lvl="0" indent="0" algn="just">
              <a:lnSpc>
                <a:spcPct val="150000"/>
              </a:lnSpc>
              <a:buNone/>
            </a:pPr>
            <a:endParaRPr lang="fr-FR" sz="2400" dirty="0" smtClean="0">
              <a:latin typeface="Arial" panose="020B0604020202020204" pitchFamily="34" charset="0"/>
              <a:cs typeface="Arial" panose="020B0604020202020204" pitchFamily="34" charset="0"/>
            </a:endParaRPr>
          </a:p>
          <a:p>
            <a:pPr marL="0" lvl="0" indent="0" algn="just">
              <a:lnSpc>
                <a:spcPct val="150000"/>
              </a:lnSpc>
              <a:buNone/>
            </a:pPr>
            <a:endParaRPr lang="fr-FR" sz="2400" dirty="0">
              <a:latin typeface="Arial" panose="020B0604020202020204" pitchFamily="34" charset="0"/>
              <a:cs typeface="Arial" panose="020B0604020202020204" pitchFamily="34" charset="0"/>
            </a:endParaRPr>
          </a:p>
          <a:p>
            <a:pPr marL="0" lvl="0" indent="0" algn="just">
              <a:lnSpc>
                <a:spcPct val="150000"/>
              </a:lnSpc>
              <a:buNone/>
            </a:pPr>
            <a:endParaRPr lang="fr-FR" sz="2400" dirty="0" smtClean="0">
              <a:latin typeface="Arial" panose="020B0604020202020204" pitchFamily="34" charset="0"/>
              <a:cs typeface="Arial" panose="020B0604020202020204" pitchFamily="34" charset="0"/>
            </a:endParaRPr>
          </a:p>
          <a:p>
            <a:pPr marL="0" lvl="0" indent="0" algn="just">
              <a:lnSpc>
                <a:spcPct val="150000"/>
              </a:lnSpc>
              <a:buNone/>
            </a:pPr>
            <a:endParaRPr lang="fr-FR" sz="2400" dirty="0">
              <a:latin typeface="Arial" panose="020B0604020202020204" pitchFamily="34" charset="0"/>
              <a:cs typeface="Arial" panose="020B0604020202020204" pitchFamily="34" charset="0"/>
            </a:endParaRPr>
          </a:p>
          <a:p>
            <a:pPr marL="0" lvl="0" indent="0" algn="ctr">
              <a:buNone/>
            </a:pPr>
            <a:r>
              <a:rPr lang="fr-FR" sz="4400" b="1" dirty="0" smtClean="0">
                <a:latin typeface="Arial" panose="020B0604020202020204" pitchFamily="34" charset="0"/>
                <a:cs typeface="Arial" panose="020B0604020202020204" pitchFamily="34" charset="0"/>
              </a:rPr>
              <a:t>Sur </a:t>
            </a:r>
            <a:r>
              <a:rPr lang="fr-FR" sz="4400" b="1" dirty="0">
                <a:latin typeface="Arial" panose="020B0604020202020204" pitchFamily="34" charset="0"/>
                <a:cs typeface="Arial" panose="020B0604020202020204" pitchFamily="34" charset="0"/>
              </a:rPr>
              <a:t>la protection contre les rayonnements non ionisants (RNI</a:t>
            </a:r>
            <a:r>
              <a:rPr lang="fr-FR" sz="4400" b="1" dirty="0" smtClean="0">
                <a:latin typeface="Arial" panose="020B0604020202020204" pitchFamily="34" charset="0"/>
                <a:cs typeface="Arial" panose="020B0604020202020204" pitchFamily="34" charset="0"/>
              </a:rPr>
              <a:t>)</a:t>
            </a:r>
            <a:endParaRPr lang="fr-FR" sz="4400" b="1" dirty="0">
              <a:solidFill>
                <a:srgbClr val="000000"/>
              </a:solidFill>
              <a:effectLst/>
              <a:latin typeface="Arial" panose="020B0604020202020204" pitchFamily="34" charset="0"/>
              <a:ea typeface="Tahoma" panose="020B0604030504040204" pitchFamily="34" charset="0"/>
              <a:cs typeface="Arial" panose="020B0604020202020204" pitchFamily="34" charset="0"/>
            </a:endParaRPr>
          </a:p>
          <a:p>
            <a:pPr lvl="0" algn="just">
              <a:lnSpc>
                <a:spcPct val="150000"/>
              </a:lnSpc>
              <a:buFont typeface="Wingdings" panose="05000000000000000000" pitchFamily="2" charset="2"/>
              <a:buChar char="Ø"/>
            </a:pP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50000"/>
              </a:lnSpc>
              <a:buNone/>
            </a:pPr>
            <a:endParaRPr lang="fr-FR" sz="2400" dirty="0"/>
          </a:p>
        </p:txBody>
      </p:sp>
    </p:spTree>
    <p:extLst>
      <p:ext uri="{BB962C8B-B14F-4D97-AF65-F5344CB8AC3E}">
        <p14:creationId xmlns:p14="http://schemas.microsoft.com/office/powerpoint/2010/main" val="1011843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2919845" y="95952"/>
            <a:ext cx="7242464" cy="793750"/>
          </a:xfrm>
        </p:spPr>
        <p:txBody>
          <a:bodyPr/>
          <a:lstStyle/>
          <a:p>
            <a:pPr algn="ctr"/>
            <a:r>
              <a:rPr lang="fr-FR" b="1" dirty="0"/>
              <a:t>INTRODUCTION (4/4)</a:t>
            </a:r>
          </a:p>
        </p:txBody>
      </p:sp>
      <p:sp>
        <p:nvSpPr>
          <p:cNvPr id="3" name="Espace réservé du contenu 2"/>
          <p:cNvSpPr>
            <a:spLocks noGrp="1"/>
          </p:cNvSpPr>
          <p:nvPr>
            <p:ph idx="1"/>
          </p:nvPr>
        </p:nvSpPr>
        <p:spPr>
          <a:xfrm>
            <a:off x="1" y="889703"/>
            <a:ext cx="12063844" cy="5840706"/>
          </a:xfrm>
        </p:spPr>
        <p:txBody>
          <a:bodyPr>
            <a:normAutofit/>
          </a:bodyPr>
          <a:lstStyle/>
          <a:p>
            <a:pPr marL="0" indent="0" algn="just">
              <a:buNone/>
            </a:pPr>
            <a:r>
              <a:rPr lang="fr-FR" sz="4000" dirty="0">
                <a:latin typeface="Arial" panose="020B0604020202020204" pitchFamily="34" charset="0"/>
                <a:cs typeface="Arial" panose="020B0604020202020204" pitchFamily="34" charset="0"/>
              </a:rPr>
              <a:t>La CEP a débuté ses travaux le lundi 17 février 2020 par une réunion de prise de contact de l’ensemble de ses membres. Elle a ensuite élaboré et adopté un chronogramme de travail et, conformément aux dispositions de l’article 6 de la résolution qui l’a créée, la CEP a adopté son règlement intérieur ainsi que son budget le jeudi 20 février 2020</a:t>
            </a:r>
            <a:r>
              <a:rPr lang="fr-FR" sz="3200" i="1" dirty="0">
                <a:latin typeface="Arial" panose="020B0604020202020204" pitchFamily="34" charset="0"/>
                <a:cs typeface="Arial" panose="020B0604020202020204" pitchFamily="34" charset="0"/>
              </a:rPr>
              <a:t>.</a:t>
            </a:r>
          </a:p>
          <a:p>
            <a:pPr marL="0" indent="0" algn="just">
              <a:buNone/>
            </a:pPr>
            <a:endParaRPr lang="fr-FR" sz="3200" dirty="0">
              <a:latin typeface="Arial" panose="020B0604020202020204" pitchFamily="34" charset="0"/>
              <a:cs typeface="Arial" panose="020B0604020202020204" pitchFamily="34" charset="0"/>
            </a:endParaRPr>
          </a:p>
          <a:p>
            <a:pPr algn="just"/>
            <a:endParaRPr lang="fr-F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494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F39C0A2-B9C1-4F1F-A9B9-1047D6DA614D}"/>
              </a:ext>
            </a:extLst>
          </p:cNvPr>
          <p:cNvSpPr>
            <a:spLocks noGrp="1"/>
          </p:cNvSpPr>
          <p:nvPr>
            <p:ph type="title"/>
          </p:nvPr>
        </p:nvSpPr>
        <p:spPr>
          <a:xfrm>
            <a:off x="3144052" y="0"/>
            <a:ext cx="4316011" cy="606056"/>
          </a:xfrm>
        </p:spPr>
        <p:txBody>
          <a:bodyPr>
            <a:normAutofit fontScale="90000"/>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CONSTATS</a:t>
            </a:r>
            <a:endParaRPr lang="fr-FR" dirty="0"/>
          </a:p>
        </p:txBody>
      </p:sp>
      <p:sp>
        <p:nvSpPr>
          <p:cNvPr id="3" name="Espace réservé du contenu 2">
            <a:extLst>
              <a:ext uri="{FF2B5EF4-FFF2-40B4-BE49-F238E27FC236}">
                <a16:creationId xmlns="" xmlns:a16="http://schemas.microsoft.com/office/drawing/2014/main" id="{9AA46D3E-056D-4247-BDA4-EEAA839571A2}"/>
              </a:ext>
            </a:extLst>
          </p:cNvPr>
          <p:cNvSpPr>
            <a:spLocks noGrp="1"/>
          </p:cNvSpPr>
          <p:nvPr>
            <p:ph idx="1"/>
          </p:nvPr>
        </p:nvSpPr>
        <p:spPr>
          <a:xfrm>
            <a:off x="138223" y="606056"/>
            <a:ext cx="11961627" cy="6251944"/>
          </a:xfrm>
        </p:spPr>
        <p:txBody>
          <a:bodyPr>
            <a:normAutofit fontScale="77500" lnSpcReduction="20000"/>
          </a:bodyPr>
          <a:lstStyle/>
          <a:p>
            <a:pPr marL="0" lvl="0" indent="0" algn="just">
              <a:lnSpc>
                <a:spcPct val="150000"/>
              </a:lnSpc>
              <a:buNone/>
            </a:pPr>
            <a:endParaRPr lang="fr-FR" sz="400" dirty="0" smtClean="0">
              <a:latin typeface="Arial" panose="020B0604020202020204" pitchFamily="34" charset="0"/>
              <a:cs typeface="Arial" panose="020B0604020202020204" pitchFamily="34" charset="0"/>
            </a:endParaRPr>
          </a:p>
          <a:p>
            <a:pPr marL="0" lvl="0" indent="0" algn="just">
              <a:lnSpc>
                <a:spcPct val="150000"/>
              </a:lnSpc>
              <a:buNone/>
            </a:pPr>
            <a:r>
              <a:rPr lang="fr-FR" sz="3600" dirty="0" smtClean="0">
                <a:latin typeface="Arial" panose="020B0604020202020204" pitchFamily="34" charset="0"/>
                <a:cs typeface="Arial" panose="020B0604020202020204" pitchFamily="34" charset="0"/>
              </a:rPr>
              <a:t>Sur </a:t>
            </a:r>
            <a:r>
              <a:rPr lang="fr-FR" sz="3600" dirty="0">
                <a:latin typeface="Arial" panose="020B0604020202020204" pitchFamily="34" charset="0"/>
                <a:cs typeface="Arial" panose="020B0604020202020204" pitchFamily="34" charset="0"/>
              </a:rPr>
              <a:t>la protection contre les rayonnements non ionisants (RNI), </a:t>
            </a:r>
            <a:r>
              <a:rPr lang="fr-FR" sz="3600" dirty="0" smtClean="0">
                <a:latin typeface="Arial" panose="020B0604020202020204" pitchFamily="34" charset="0"/>
                <a:cs typeface="Arial" panose="020B0604020202020204" pitchFamily="34" charset="0"/>
              </a:rPr>
              <a:t>la CEP </a:t>
            </a:r>
            <a:r>
              <a:rPr lang="fr-FR" sz="3600" dirty="0" smtClean="0">
                <a:latin typeface="Arial" panose="020B0604020202020204" pitchFamily="34" charset="0"/>
                <a:cs typeface="Arial" panose="020B0604020202020204" pitchFamily="34" charset="0"/>
              </a:rPr>
              <a:t>a constaté:</a:t>
            </a:r>
          </a:p>
          <a:p>
            <a:pPr lvl="0" algn="just">
              <a:lnSpc>
                <a:spcPct val="150000"/>
              </a:lnSpc>
              <a:buFont typeface="Wingdings" panose="05000000000000000000" pitchFamily="2" charset="2"/>
              <a:buChar char="Ø"/>
            </a:pPr>
            <a:r>
              <a:rPr lang="fr-FR" sz="3600" dirty="0" smtClean="0">
                <a:solidFill>
                  <a:srgbClr val="000000"/>
                </a:solidFill>
                <a:effectLst/>
                <a:latin typeface="Arial" panose="020B0604020202020204" pitchFamily="34" charset="0"/>
                <a:ea typeface="Tahoma" panose="020B0604030504040204" pitchFamily="34" charset="0"/>
                <a:cs typeface="Arial" panose="020B0604020202020204" pitchFamily="34" charset="0"/>
              </a:rPr>
              <a:t>l’existence </a:t>
            </a:r>
            <a:r>
              <a:rPr lang="fr-FR" sz="3600" dirty="0">
                <a:solidFill>
                  <a:srgbClr val="000000"/>
                </a:solidFill>
                <a:effectLst/>
                <a:latin typeface="Arial" panose="020B0604020202020204" pitchFamily="34" charset="0"/>
                <a:ea typeface="Tahoma" panose="020B0604030504040204" pitchFamily="34" charset="0"/>
                <a:cs typeface="Arial" panose="020B0604020202020204" pitchFamily="34" charset="0"/>
              </a:rPr>
              <a:t>d’un conflit d’intérêts en raison du fait que l’ARCEP pourrait privilégier sa  mission de promotion des activités des opérateurs de téléphonie relativement à l’autre qui est celle de protection des populations et des consommateurs contre les RNI ;</a:t>
            </a:r>
          </a:p>
          <a:p>
            <a:pPr lvl="0" algn="just">
              <a:lnSpc>
                <a:spcPct val="150000"/>
              </a:lnSpc>
              <a:buFont typeface="Wingdings" panose="05000000000000000000" pitchFamily="2" charset="2"/>
              <a:buChar char="Ø"/>
            </a:pPr>
            <a:r>
              <a:rPr lang="fr-FR" sz="3600" dirty="0">
                <a:solidFill>
                  <a:srgbClr val="000000"/>
                </a:solidFill>
                <a:latin typeface="Arial" panose="020B0604020202020204" pitchFamily="34" charset="0"/>
                <a:ea typeface="Tahoma" panose="020B0604030504040204" pitchFamily="34" charset="0"/>
                <a:cs typeface="Arial" panose="020B0604020202020204" pitchFamily="34" charset="0"/>
              </a:rPr>
              <a:t>l'insuffisance</a:t>
            </a:r>
            <a:r>
              <a:rPr lang="fr-FR" sz="3600" dirty="0">
                <a:solidFill>
                  <a:srgbClr val="000000"/>
                </a:solidFill>
                <a:effectLst/>
                <a:latin typeface="Arial" panose="020B0604020202020204" pitchFamily="34" charset="0"/>
                <a:ea typeface="Tahoma" panose="020B0604030504040204" pitchFamily="34" charset="0"/>
                <a:cs typeface="Arial" panose="020B0604020202020204" pitchFamily="34" charset="0"/>
              </a:rPr>
              <a:t> de collaboration ou de complémentarité entre l’ARSN et l’ARCEP en matière de contrôle des RNI ;</a:t>
            </a:r>
          </a:p>
          <a:p>
            <a:pPr lvl="0" algn="just">
              <a:lnSpc>
                <a:spcPct val="150000"/>
              </a:lnSpc>
              <a:buFont typeface="Wingdings" panose="05000000000000000000" pitchFamily="2" charset="2"/>
              <a:buChar char="Ø"/>
            </a:pPr>
            <a:r>
              <a:rPr lang="fr-FR" sz="3600" dirty="0">
                <a:solidFill>
                  <a:srgbClr val="000000"/>
                </a:solidFill>
                <a:effectLst/>
                <a:latin typeface="Arial" panose="020B0604020202020204" pitchFamily="34" charset="0"/>
                <a:ea typeface="Tahoma" panose="020B0604030504040204" pitchFamily="34" charset="0"/>
                <a:cs typeface="Arial" panose="020B0604020202020204" pitchFamily="34" charset="0"/>
              </a:rPr>
              <a:t>l’absence d’un cadre national légal et réglementaire de référence en matière de </a:t>
            </a:r>
            <a:r>
              <a:rPr lang="fr-FR" sz="3600" dirty="0" smtClean="0">
                <a:solidFill>
                  <a:srgbClr val="000000"/>
                </a:solidFill>
                <a:effectLst/>
                <a:latin typeface="Arial" panose="020B0604020202020204" pitchFamily="34" charset="0"/>
                <a:ea typeface="Tahoma" panose="020B0604030504040204" pitchFamily="34" charset="0"/>
                <a:cs typeface="Arial" panose="020B0604020202020204" pitchFamily="34" charset="0"/>
              </a:rPr>
              <a:t>RNI</a:t>
            </a:r>
            <a:endParaRPr lang="fr-FR" sz="2400" dirty="0">
              <a:solidFill>
                <a:srgbClr val="000000"/>
              </a:solidFill>
              <a:effectLst/>
              <a:latin typeface="Arial" panose="020B0604020202020204" pitchFamily="34" charset="0"/>
              <a:ea typeface="Tahoma" panose="020B0604030504040204" pitchFamily="34" charset="0"/>
              <a:cs typeface="Arial" panose="020B0604020202020204" pitchFamily="34" charset="0"/>
            </a:endParaRPr>
          </a:p>
          <a:p>
            <a:pPr lvl="0" algn="just">
              <a:lnSpc>
                <a:spcPct val="150000"/>
              </a:lnSpc>
              <a:buFont typeface="Wingdings" panose="05000000000000000000" pitchFamily="2" charset="2"/>
              <a:buChar char="Ø"/>
            </a:pPr>
            <a:endParaRPr lang="fr-FR" sz="2400" dirty="0">
              <a:effectLst/>
              <a:latin typeface="Arial" panose="020B0604020202020204" pitchFamily="34" charset="0"/>
              <a:ea typeface="Calibri" panose="020F0502020204030204" pitchFamily="34" charset="0"/>
              <a:cs typeface="Arial" panose="020B0604020202020204" pitchFamily="34" charset="0"/>
            </a:endParaRPr>
          </a:p>
          <a:p>
            <a:pPr marL="0" lvl="0" indent="0" algn="just">
              <a:lnSpc>
                <a:spcPct val="150000"/>
              </a:lnSpc>
              <a:buNone/>
            </a:pPr>
            <a:endParaRPr lang="fr-FR" sz="2400" dirty="0"/>
          </a:p>
        </p:txBody>
      </p:sp>
    </p:spTree>
    <p:extLst>
      <p:ext uri="{BB962C8B-B14F-4D97-AF65-F5344CB8AC3E}">
        <p14:creationId xmlns:p14="http://schemas.microsoft.com/office/powerpoint/2010/main" val="3784105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01483" y="21265"/>
            <a:ext cx="6296886" cy="701749"/>
          </a:xfrm>
        </p:spPr>
        <p:txBody>
          <a:bodyPr/>
          <a:lstStyle/>
          <a:p>
            <a:pPr algn="ctr"/>
            <a:r>
              <a:rPr lang="fr-FR" b="1" dirty="0" smtClean="0">
                <a:latin typeface="Arial" panose="020B0604020202020204" pitchFamily="34" charset="0"/>
                <a:cs typeface="Arial" panose="020B0604020202020204" pitchFamily="34" charset="0"/>
              </a:rPr>
              <a:t>DES </a:t>
            </a:r>
            <a:r>
              <a:rPr lang="fr-FR" b="1" dirty="0">
                <a:latin typeface="Arial" panose="020B0604020202020204" pitchFamily="34" charset="0"/>
                <a:cs typeface="Arial" panose="020B0604020202020204" pitchFamily="34" charset="0"/>
              </a:rPr>
              <a:t>RECOMMANDATIONS</a:t>
            </a:r>
            <a:endParaRPr lang="fr-FR" dirty="0"/>
          </a:p>
        </p:txBody>
      </p:sp>
      <p:sp>
        <p:nvSpPr>
          <p:cNvPr id="3" name="Espace réservé du contenu 2"/>
          <p:cNvSpPr>
            <a:spLocks noGrp="1"/>
          </p:cNvSpPr>
          <p:nvPr>
            <p:ph idx="1"/>
          </p:nvPr>
        </p:nvSpPr>
        <p:spPr>
          <a:xfrm>
            <a:off x="1" y="701749"/>
            <a:ext cx="12099850" cy="6049925"/>
          </a:xfrm>
        </p:spPr>
        <p:txBody>
          <a:bodyPr/>
          <a:lstStyle/>
          <a:p>
            <a:pPr marL="0" indent="0" algn="just">
              <a:buNone/>
            </a:pPr>
            <a:r>
              <a:rPr lang="fr-FR" sz="3600" dirty="0">
                <a:latin typeface="Arial" panose="020B0604020202020204" pitchFamily="34" charset="0"/>
                <a:cs typeface="Arial" panose="020B0604020202020204" pitchFamily="34" charset="0"/>
              </a:rPr>
              <a:t>La CEP, considérant les constats ci-dessus énumérés, recommande </a:t>
            </a:r>
            <a:r>
              <a:rPr lang="fr-FR" sz="3600" b="1" u="sng" dirty="0">
                <a:latin typeface="Arial" panose="020B0604020202020204" pitchFamily="34" charset="0"/>
                <a:cs typeface="Arial" panose="020B0604020202020204" pitchFamily="34" charset="0"/>
              </a:rPr>
              <a:t>au Gouvernement de</a:t>
            </a:r>
            <a:r>
              <a:rPr lang="fr-FR" sz="3600" dirty="0">
                <a:latin typeface="Arial" panose="020B0604020202020204" pitchFamily="34" charset="0"/>
                <a:cs typeface="Arial" panose="020B0604020202020204" pitchFamily="34" charset="0"/>
              </a:rPr>
              <a:t> </a:t>
            </a:r>
            <a:r>
              <a:rPr lang="fr-FR" sz="3600" dirty="0" smtClean="0">
                <a:latin typeface="Arial" panose="020B0604020202020204" pitchFamily="34" charset="0"/>
                <a:cs typeface="Arial" panose="020B0604020202020204" pitchFamily="34" charset="0"/>
              </a:rPr>
              <a:t>:</a:t>
            </a:r>
            <a:endParaRPr lang="fr-FR" sz="3600" dirty="0">
              <a:latin typeface="Arial" panose="020B0604020202020204" pitchFamily="34" charset="0"/>
              <a:cs typeface="Arial" panose="020B0604020202020204" pitchFamily="34" charset="0"/>
            </a:endParaRPr>
          </a:p>
          <a:p>
            <a:pPr lvl="0" algn="just"/>
            <a:r>
              <a:rPr lang="fr-FR" sz="3600" dirty="0">
                <a:latin typeface="Arial" panose="020B0604020202020204" pitchFamily="34" charset="0"/>
                <a:cs typeface="Arial" panose="020B0604020202020204" pitchFamily="34" charset="0"/>
              </a:rPr>
              <a:t>relire les dispositions législatives fixant les missions de l’ARSN en matière de contrôle des rayonnements non ionisants et de sensibilisation des populations</a:t>
            </a:r>
            <a:r>
              <a:rPr lang="fr-FR" sz="3600" dirty="0" smtClean="0">
                <a:latin typeface="Arial" panose="020B0604020202020204" pitchFamily="34" charset="0"/>
                <a:cs typeface="Arial" panose="020B0604020202020204" pitchFamily="34" charset="0"/>
              </a:rPr>
              <a:t>;</a:t>
            </a:r>
            <a:r>
              <a:rPr lang="fr-FR" sz="3600" dirty="0">
                <a:latin typeface="Arial" panose="020B0604020202020204" pitchFamily="34" charset="0"/>
                <a:cs typeface="Arial" panose="020B0604020202020204" pitchFamily="34" charset="0"/>
              </a:rPr>
              <a:t> </a:t>
            </a:r>
          </a:p>
          <a:p>
            <a:pPr lvl="0" algn="just"/>
            <a:r>
              <a:rPr lang="fr-FR" sz="3600" dirty="0">
                <a:latin typeface="Arial" panose="020B0604020202020204" pitchFamily="34" charset="0"/>
                <a:cs typeface="Arial" panose="020B0604020202020204" pitchFamily="34" charset="0"/>
              </a:rPr>
              <a:t>renforcer les compétences techniques et acquérir les équipements nécessaires au profit de l’institution </a:t>
            </a:r>
            <a:r>
              <a:rPr lang="fr-FR" sz="3600" dirty="0" smtClean="0">
                <a:latin typeface="Arial" panose="020B0604020202020204" pitchFamily="34" charset="0"/>
                <a:cs typeface="Arial" panose="020B0604020202020204" pitchFamily="34" charset="0"/>
              </a:rPr>
              <a:t>;</a:t>
            </a:r>
            <a:r>
              <a:rPr lang="fr-FR" sz="3600" dirty="0">
                <a:latin typeface="Arial" panose="020B0604020202020204" pitchFamily="34" charset="0"/>
                <a:cs typeface="Arial" panose="020B0604020202020204" pitchFamily="34" charset="0"/>
              </a:rPr>
              <a:t> </a:t>
            </a:r>
          </a:p>
          <a:p>
            <a:pPr lvl="0" algn="just"/>
            <a:r>
              <a:rPr lang="fr-FR" sz="3600" dirty="0">
                <a:latin typeface="Arial" panose="020B0604020202020204" pitchFamily="34" charset="0"/>
                <a:cs typeface="Arial" panose="020B0604020202020204" pitchFamily="34" charset="0"/>
              </a:rPr>
              <a:t>accélérer le processus d’adoption des textes d’application de la loi n° 032-2012/AN du 8 juin 2012 portant sûreté, sécurité nucléaires et garanties ;</a:t>
            </a:r>
          </a:p>
          <a:p>
            <a:endParaRPr lang="fr-FR" dirty="0"/>
          </a:p>
        </p:txBody>
      </p:sp>
    </p:spTree>
    <p:extLst>
      <p:ext uri="{BB962C8B-B14F-4D97-AF65-F5344CB8AC3E}">
        <p14:creationId xmlns:p14="http://schemas.microsoft.com/office/powerpoint/2010/main" val="372081459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30549" y="53163"/>
            <a:ext cx="6201192" cy="680484"/>
          </a:xfrm>
        </p:spPr>
        <p:txBody>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RECOMMANDATIONS</a:t>
            </a:r>
            <a:endParaRPr lang="fr-FR" dirty="0"/>
          </a:p>
        </p:txBody>
      </p:sp>
      <p:sp>
        <p:nvSpPr>
          <p:cNvPr id="3" name="Espace réservé du contenu 2"/>
          <p:cNvSpPr>
            <a:spLocks noGrp="1"/>
          </p:cNvSpPr>
          <p:nvPr>
            <p:ph idx="1"/>
          </p:nvPr>
        </p:nvSpPr>
        <p:spPr>
          <a:xfrm>
            <a:off x="85060" y="733647"/>
            <a:ext cx="12025424" cy="5986130"/>
          </a:xfrm>
        </p:spPr>
        <p:txBody>
          <a:bodyPr/>
          <a:lstStyle/>
          <a:p>
            <a:pPr lvl="0" algn="just"/>
            <a:r>
              <a:rPr lang="fr-FR" sz="4000" dirty="0">
                <a:latin typeface="Arial" panose="020B0604020202020204" pitchFamily="34" charset="0"/>
                <a:cs typeface="Arial" panose="020B0604020202020204" pitchFamily="34" charset="0"/>
              </a:rPr>
              <a:t>allouer les ressources humaines et matérielles à l’ARSN qui pourra en toute indépendance et impartialité porter la question en sensibilisant les populations, de sorte à limiter leur résistance ; </a:t>
            </a:r>
          </a:p>
          <a:p>
            <a:pPr lvl="0" algn="just"/>
            <a:r>
              <a:rPr lang="fr-FR" sz="4000" dirty="0">
                <a:latin typeface="Arial" panose="020B0604020202020204" pitchFamily="34" charset="0"/>
                <a:cs typeface="Arial" panose="020B0604020202020204" pitchFamily="34" charset="0"/>
              </a:rPr>
              <a:t>revoir l’ancrage institutionnel de l’ARSN pour la rattacher à la Primature </a:t>
            </a:r>
            <a:r>
              <a:rPr lang="fr-FR" sz="4000" dirty="0" smtClean="0">
                <a:latin typeface="Arial" panose="020B0604020202020204" pitchFamily="34" charset="0"/>
                <a:cs typeface="Arial" panose="020B0604020202020204" pitchFamily="34" charset="0"/>
              </a:rPr>
              <a:t>;</a:t>
            </a:r>
            <a:r>
              <a:rPr lang="fr-FR" sz="4000" dirty="0">
                <a:latin typeface="Arial" panose="020B0604020202020204" pitchFamily="34" charset="0"/>
                <a:cs typeface="Arial" panose="020B0604020202020204" pitchFamily="34" charset="0"/>
              </a:rPr>
              <a:t> </a:t>
            </a:r>
          </a:p>
          <a:p>
            <a:pPr lvl="0" algn="just"/>
            <a:r>
              <a:rPr lang="fr-FR" sz="4000" dirty="0">
                <a:latin typeface="Arial" panose="020B0604020202020204" pitchFamily="34" charset="0"/>
                <a:cs typeface="Arial" panose="020B0604020202020204" pitchFamily="34" charset="0"/>
              </a:rPr>
              <a:t>mener une étude d’impact des RNI sur la santé des populations.</a:t>
            </a:r>
          </a:p>
          <a:p>
            <a:endParaRPr lang="fr-FR" dirty="0"/>
          </a:p>
        </p:txBody>
      </p:sp>
    </p:spTree>
    <p:extLst>
      <p:ext uri="{BB962C8B-B14F-4D97-AF65-F5344CB8AC3E}">
        <p14:creationId xmlns:p14="http://schemas.microsoft.com/office/powerpoint/2010/main" val="30743646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2B5B76EB-F450-4AA6-8937-C75EF4E3803B}"/>
              </a:ext>
            </a:extLst>
          </p:cNvPr>
          <p:cNvSpPr>
            <a:spLocks noGrp="1"/>
          </p:cNvSpPr>
          <p:nvPr>
            <p:ph idx="1"/>
          </p:nvPr>
        </p:nvSpPr>
        <p:spPr>
          <a:xfrm>
            <a:off x="116958" y="850605"/>
            <a:ext cx="11972261" cy="5826642"/>
          </a:xfrm>
        </p:spPr>
        <p:txBody>
          <a:bodyPr>
            <a:normAutofit/>
          </a:bodyPr>
          <a:lstStyle/>
          <a:p>
            <a:pPr marL="0" indent="0" algn="just">
              <a:buNone/>
            </a:pPr>
            <a:endParaRPr lang="fr-FR" sz="4400" dirty="0" smtClean="0">
              <a:latin typeface="Arial" panose="020B0604020202020204" pitchFamily="34" charset="0"/>
              <a:cs typeface="Arial" panose="020B0604020202020204" pitchFamily="34" charset="0"/>
            </a:endParaRPr>
          </a:p>
          <a:p>
            <a:pPr marL="0" indent="0" algn="just">
              <a:buNone/>
            </a:pPr>
            <a:endParaRPr lang="fr-FR" sz="4400" dirty="0">
              <a:latin typeface="Arial" panose="020B0604020202020204" pitchFamily="34" charset="0"/>
              <a:cs typeface="Arial" panose="020B0604020202020204" pitchFamily="34" charset="0"/>
            </a:endParaRPr>
          </a:p>
          <a:p>
            <a:pPr marL="0" indent="0" algn="ctr">
              <a:buNone/>
            </a:pPr>
            <a:r>
              <a:rPr lang="fr-FR" sz="4400" b="1" dirty="0" smtClean="0">
                <a:latin typeface="Arial" panose="020B0604020202020204" pitchFamily="34" charset="0"/>
                <a:cs typeface="Arial" panose="020B0604020202020204" pitchFamily="34" charset="0"/>
              </a:rPr>
              <a:t>Concernant </a:t>
            </a:r>
            <a:r>
              <a:rPr lang="fr-FR" sz="4400" b="1" dirty="0">
                <a:latin typeface="Arial" panose="020B0604020202020204" pitchFamily="34" charset="0"/>
                <a:cs typeface="Arial" panose="020B0604020202020204" pitchFamily="34" charset="0"/>
              </a:rPr>
              <a:t>l’Autorité de régulation des communications </a:t>
            </a:r>
            <a:r>
              <a:rPr lang="fr-FR" sz="4400" b="1" dirty="0" smtClean="0">
                <a:latin typeface="Arial" panose="020B0604020202020204" pitchFamily="34" charset="0"/>
                <a:cs typeface="Arial" panose="020B0604020202020204" pitchFamily="34" charset="0"/>
              </a:rPr>
              <a:t>électroniques</a:t>
            </a:r>
          </a:p>
          <a:p>
            <a:pPr marL="0" indent="0" algn="ctr">
              <a:buNone/>
            </a:pPr>
            <a:r>
              <a:rPr lang="fr-FR" sz="4400" b="1" dirty="0" smtClean="0">
                <a:latin typeface="Arial" panose="020B0604020202020204" pitchFamily="34" charset="0"/>
                <a:cs typeface="Arial" panose="020B0604020202020204" pitchFamily="34" charset="0"/>
              </a:rPr>
              <a:t>et </a:t>
            </a:r>
            <a:r>
              <a:rPr lang="fr-FR" sz="4400" b="1" dirty="0">
                <a:latin typeface="Arial" panose="020B0604020202020204" pitchFamily="34" charset="0"/>
                <a:cs typeface="Arial" panose="020B0604020202020204" pitchFamily="34" charset="0"/>
              </a:rPr>
              <a:t>des postes (ARCEP</a:t>
            </a:r>
            <a:r>
              <a:rPr lang="fr-FR" sz="4400" b="1" dirty="0" smtClean="0">
                <a:latin typeface="Arial" panose="020B0604020202020204" pitchFamily="34" charset="0"/>
                <a:cs typeface="Arial" panose="020B0604020202020204" pitchFamily="34" charset="0"/>
              </a:rPr>
              <a:t>)</a:t>
            </a:r>
            <a:endParaRPr lang="fr-FR" sz="2400" b="1" dirty="0"/>
          </a:p>
        </p:txBody>
      </p:sp>
    </p:spTree>
    <p:extLst>
      <p:ext uri="{BB962C8B-B14F-4D97-AF65-F5344CB8AC3E}">
        <p14:creationId xmlns:p14="http://schemas.microsoft.com/office/powerpoint/2010/main" val="14594690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0E65005-1072-4A95-AE12-2D986583B64D}"/>
              </a:ext>
            </a:extLst>
          </p:cNvPr>
          <p:cNvSpPr>
            <a:spLocks noGrp="1"/>
          </p:cNvSpPr>
          <p:nvPr>
            <p:ph type="title"/>
          </p:nvPr>
        </p:nvSpPr>
        <p:spPr>
          <a:xfrm>
            <a:off x="815557" y="77972"/>
            <a:ext cx="10720768" cy="772633"/>
          </a:xfrm>
        </p:spPr>
        <p:txBody>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CONSTATS</a:t>
            </a:r>
            <a:endParaRPr lang="fr-FR" dirty="0"/>
          </a:p>
        </p:txBody>
      </p:sp>
      <p:sp>
        <p:nvSpPr>
          <p:cNvPr id="3" name="Espace réservé du contenu 2">
            <a:extLst>
              <a:ext uri="{FF2B5EF4-FFF2-40B4-BE49-F238E27FC236}">
                <a16:creationId xmlns="" xmlns:a16="http://schemas.microsoft.com/office/drawing/2014/main" id="{2B5B76EB-F450-4AA6-8937-C75EF4E3803B}"/>
              </a:ext>
            </a:extLst>
          </p:cNvPr>
          <p:cNvSpPr>
            <a:spLocks noGrp="1"/>
          </p:cNvSpPr>
          <p:nvPr>
            <p:ph idx="1"/>
          </p:nvPr>
        </p:nvSpPr>
        <p:spPr>
          <a:xfrm>
            <a:off x="116958" y="850605"/>
            <a:ext cx="11972261" cy="5826642"/>
          </a:xfrm>
        </p:spPr>
        <p:txBody>
          <a:bodyPr>
            <a:normAutofit/>
          </a:bodyPr>
          <a:lstStyle/>
          <a:p>
            <a:pPr marL="0" indent="0" algn="just">
              <a:buNone/>
            </a:pPr>
            <a:r>
              <a:rPr lang="fr-FR" sz="4400" dirty="0" smtClean="0">
                <a:latin typeface="Arial" panose="020B0604020202020204" pitchFamily="34" charset="0"/>
                <a:cs typeface="Arial" panose="020B0604020202020204" pitchFamily="34" charset="0"/>
              </a:rPr>
              <a:t>Concernant </a:t>
            </a:r>
            <a:r>
              <a:rPr lang="fr-FR" sz="4400" dirty="0">
                <a:latin typeface="Arial" panose="020B0604020202020204" pitchFamily="34" charset="0"/>
                <a:cs typeface="Arial" panose="020B0604020202020204" pitchFamily="34" charset="0"/>
              </a:rPr>
              <a:t>l’Autorité de régulation des communications électroniques et des postes (ARCEP), il a été relevé la nécessité d’une relecture de son cadre juridique en vue de renforcer l'attractivité économique du numérique et favoriser l’adaptation régulière des dispositions légales et règlementaire </a:t>
            </a:r>
            <a:r>
              <a:rPr lang="fr-FR" sz="4400" dirty="0">
                <a:effectLst/>
                <a:latin typeface="Arial" panose="020B0604020202020204" pitchFamily="34" charset="0"/>
                <a:ea typeface="Calibri" panose="020F0502020204030204" pitchFamily="34" charset="0"/>
                <a:cs typeface="Arial" panose="020B0604020202020204" pitchFamily="34" charset="0"/>
              </a:rPr>
              <a:t>à</a:t>
            </a:r>
            <a:r>
              <a:rPr lang="fr-FR" sz="4400" b="1" dirty="0">
                <a:effectLst/>
                <a:latin typeface="Arial" panose="020B0604020202020204" pitchFamily="34" charset="0"/>
                <a:ea typeface="Calibri" panose="020F0502020204030204" pitchFamily="34" charset="0"/>
                <a:cs typeface="Arial" panose="020B0604020202020204" pitchFamily="34" charset="0"/>
              </a:rPr>
              <a:t> </a:t>
            </a:r>
            <a:r>
              <a:rPr lang="fr-FR" sz="4400" dirty="0">
                <a:latin typeface="Arial" panose="020B0604020202020204" pitchFamily="34" charset="0"/>
                <a:cs typeface="Arial" panose="020B0604020202020204" pitchFamily="34" charset="0"/>
              </a:rPr>
              <a:t>l'évolution technologique croissante</a:t>
            </a:r>
            <a:r>
              <a:rPr lang="fr-FR" sz="4400" b="1" dirty="0">
                <a:latin typeface="Arial" panose="020B0604020202020204" pitchFamily="34" charset="0"/>
                <a:cs typeface="Arial" panose="020B0604020202020204" pitchFamily="34" charset="0"/>
              </a:rPr>
              <a:t>.</a:t>
            </a:r>
            <a:endParaRPr lang="fr-FR" sz="4400" b="1" dirty="0">
              <a:latin typeface="Arial" panose="020B0604020202020204" pitchFamily="34" charset="0"/>
              <a:ea typeface="Calibri" panose="020F0502020204030204" pitchFamily="34" charset="0"/>
              <a:cs typeface="Arial" panose="020B0604020202020204" pitchFamily="34" charset="0"/>
            </a:endParaRPr>
          </a:p>
          <a:p>
            <a:pPr algn="just"/>
            <a:endParaRPr lang="fr-FR" sz="2400" dirty="0"/>
          </a:p>
        </p:txBody>
      </p:sp>
    </p:spTree>
    <p:extLst>
      <p:ext uri="{BB962C8B-B14F-4D97-AF65-F5344CB8AC3E}">
        <p14:creationId xmlns:p14="http://schemas.microsoft.com/office/powerpoint/2010/main" val="14129533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F2CE2D6-BF73-42E5-8C7F-0EB21E96D7F4}"/>
              </a:ext>
            </a:extLst>
          </p:cNvPr>
          <p:cNvSpPr>
            <a:spLocks noGrp="1"/>
          </p:cNvSpPr>
          <p:nvPr>
            <p:ph type="title"/>
          </p:nvPr>
        </p:nvSpPr>
        <p:spPr>
          <a:xfrm>
            <a:off x="979637" y="101653"/>
            <a:ext cx="10960726" cy="717054"/>
          </a:xfrm>
        </p:spPr>
        <p:txBody>
          <a:bodyPr/>
          <a:lstStyle/>
          <a:p>
            <a:pPr algn="ctr"/>
            <a:r>
              <a:rPr lang="fr-FR" b="1" dirty="0">
                <a:latin typeface="Arial" panose="020B0604020202020204" pitchFamily="34" charset="0"/>
                <a:cs typeface="Arial" panose="020B0604020202020204" pitchFamily="34" charset="0"/>
              </a:rPr>
              <a:t>DES CONSTATS ET RECOMMANDATIONS</a:t>
            </a:r>
            <a:endParaRPr lang="fr-FR" dirty="0"/>
          </a:p>
        </p:txBody>
      </p:sp>
      <p:sp>
        <p:nvSpPr>
          <p:cNvPr id="3" name="Espace réservé du contenu 2">
            <a:extLst>
              <a:ext uri="{FF2B5EF4-FFF2-40B4-BE49-F238E27FC236}">
                <a16:creationId xmlns="" xmlns:a16="http://schemas.microsoft.com/office/drawing/2014/main" id="{C1805169-59A5-4A7E-B6D1-870863EBF973}"/>
              </a:ext>
            </a:extLst>
          </p:cNvPr>
          <p:cNvSpPr>
            <a:spLocks noGrp="1"/>
          </p:cNvSpPr>
          <p:nvPr>
            <p:ph idx="1"/>
          </p:nvPr>
        </p:nvSpPr>
        <p:spPr>
          <a:xfrm>
            <a:off x="74428" y="818707"/>
            <a:ext cx="11972260" cy="5901070"/>
          </a:xfrm>
        </p:spPr>
        <p:txBody>
          <a:bodyPr>
            <a:normAutofit/>
          </a:bodyPr>
          <a:lstStyle/>
          <a:p>
            <a:pPr marL="0" indent="0" algn="just">
              <a:spcAft>
                <a:spcPts val="1000"/>
              </a:spcAft>
              <a:buNone/>
            </a:pPr>
            <a:endParaRPr lang="fr-FR" sz="400" dirty="0" smtClean="0">
              <a:effectLst/>
              <a:latin typeface="Arial" panose="020B0604020202020204" pitchFamily="34" charset="0"/>
              <a:ea typeface="Calibri" panose="020F0502020204030204" pitchFamily="34" charset="0"/>
              <a:cs typeface="Arial" panose="020B0604020202020204" pitchFamily="34" charset="0"/>
            </a:endParaRPr>
          </a:p>
          <a:p>
            <a:pPr marL="0" indent="0" algn="just">
              <a:spcAft>
                <a:spcPts val="1000"/>
              </a:spcAft>
              <a:buNone/>
            </a:pPr>
            <a:r>
              <a:rPr lang="fr-FR" sz="4400" dirty="0" smtClean="0">
                <a:effectLst/>
                <a:latin typeface="Arial" panose="020B0604020202020204" pitchFamily="34" charset="0"/>
                <a:ea typeface="Calibri" panose="020F0502020204030204" pitchFamily="34" charset="0"/>
                <a:cs typeface="Arial" panose="020B0604020202020204" pitchFamily="34" charset="0"/>
              </a:rPr>
              <a:t>Une </a:t>
            </a:r>
            <a:r>
              <a:rPr lang="fr-FR" sz="4400" dirty="0">
                <a:effectLst/>
                <a:latin typeface="Arial" panose="020B0604020202020204" pitchFamily="34" charset="0"/>
                <a:ea typeface="Calibri" panose="020F0502020204030204" pitchFamily="34" charset="0"/>
                <a:cs typeface="Arial" panose="020B0604020202020204" pitchFamily="34" charset="0"/>
              </a:rPr>
              <a:t>évaluation de l’ensemble des actions de l’ARCEP de sa création à nos jours devrait permettre de situer le niveau d’atteinte des objectifs assignés et d’envisager, le cas échéant, la mise en œuvre de mesures législatives, réglementaires ou opérationnelles correctives. </a:t>
            </a:r>
          </a:p>
          <a:p>
            <a:endParaRPr lang="fr-FR" dirty="0"/>
          </a:p>
        </p:txBody>
      </p:sp>
    </p:spTree>
    <p:extLst>
      <p:ext uri="{BB962C8B-B14F-4D97-AF65-F5344CB8AC3E}">
        <p14:creationId xmlns:p14="http://schemas.microsoft.com/office/powerpoint/2010/main" val="31565290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60967" y="106325"/>
            <a:ext cx="9363740" cy="659219"/>
          </a:xfrm>
        </p:spPr>
        <p:txBody>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RECOMMANDATIONS</a:t>
            </a:r>
            <a:endParaRPr lang="fr-FR" dirty="0"/>
          </a:p>
        </p:txBody>
      </p:sp>
      <p:sp>
        <p:nvSpPr>
          <p:cNvPr id="3" name="Espace réservé du contenu 2"/>
          <p:cNvSpPr>
            <a:spLocks noGrp="1"/>
          </p:cNvSpPr>
          <p:nvPr>
            <p:ph idx="1"/>
          </p:nvPr>
        </p:nvSpPr>
        <p:spPr>
          <a:xfrm>
            <a:off x="170121" y="765544"/>
            <a:ext cx="11919098" cy="6007395"/>
          </a:xfrm>
        </p:spPr>
        <p:txBody>
          <a:bodyPr>
            <a:normAutofit fontScale="92500"/>
          </a:bodyPr>
          <a:lstStyle/>
          <a:p>
            <a:pPr marL="0" indent="0">
              <a:buNone/>
            </a:pPr>
            <a:endParaRPr lang="fr-FR" sz="200" dirty="0" smtClean="0"/>
          </a:p>
          <a:p>
            <a:pPr marL="0" indent="0" algn="just">
              <a:buNone/>
            </a:pPr>
            <a:r>
              <a:rPr lang="fr-FR" sz="3600" dirty="0" smtClean="0">
                <a:latin typeface="Arial" panose="020B0604020202020204" pitchFamily="34" charset="0"/>
                <a:cs typeface="Arial" panose="020B0604020202020204" pitchFamily="34" charset="0"/>
              </a:rPr>
              <a:t>Ces </a:t>
            </a:r>
            <a:r>
              <a:rPr lang="fr-FR" sz="3600" dirty="0">
                <a:latin typeface="Arial" panose="020B0604020202020204" pitchFamily="34" charset="0"/>
                <a:cs typeface="Arial" panose="020B0604020202020204" pitchFamily="34" charset="0"/>
              </a:rPr>
              <a:t>observations appellent de la part de la CEP les recommandations suivantes adressées </a:t>
            </a:r>
            <a:r>
              <a:rPr lang="fr-FR" sz="3600" b="1" dirty="0">
                <a:latin typeface="Arial" panose="020B0604020202020204" pitchFamily="34" charset="0"/>
                <a:cs typeface="Arial" panose="020B0604020202020204" pitchFamily="34" charset="0"/>
              </a:rPr>
              <a:t>au Gouvernement</a:t>
            </a:r>
            <a:r>
              <a:rPr lang="fr-FR" sz="3600" dirty="0">
                <a:latin typeface="Arial" panose="020B0604020202020204" pitchFamily="34" charset="0"/>
                <a:cs typeface="Arial" panose="020B0604020202020204" pitchFamily="34" charset="0"/>
              </a:rPr>
              <a:t> :</a:t>
            </a:r>
          </a:p>
          <a:p>
            <a:pPr lvl="0" algn="just"/>
            <a:r>
              <a:rPr lang="fr-FR" sz="3600" dirty="0">
                <a:latin typeface="Arial" panose="020B0604020202020204" pitchFamily="34" charset="0"/>
                <a:cs typeface="Arial" panose="020B0604020202020204" pitchFamily="34" charset="0"/>
              </a:rPr>
              <a:t>Poursuivre et conduire à terme le projet d’adaptation des cadres législatif et réglementaire du numérique aux évolutions enregistrées dans le secteur </a:t>
            </a:r>
            <a:r>
              <a:rPr lang="fr-FR" sz="3600" dirty="0" smtClean="0">
                <a:latin typeface="Arial" panose="020B0604020202020204" pitchFamily="34" charset="0"/>
                <a:cs typeface="Arial" panose="020B0604020202020204" pitchFamily="34" charset="0"/>
              </a:rPr>
              <a:t>;</a:t>
            </a:r>
            <a:r>
              <a:rPr lang="fr-FR" sz="3600" dirty="0">
                <a:latin typeface="Arial" panose="020B0604020202020204" pitchFamily="34" charset="0"/>
                <a:cs typeface="Arial" panose="020B0604020202020204" pitchFamily="34" charset="0"/>
              </a:rPr>
              <a:t> </a:t>
            </a:r>
          </a:p>
          <a:p>
            <a:pPr lvl="0" algn="just"/>
            <a:r>
              <a:rPr lang="fr-FR" sz="3600" dirty="0">
                <a:latin typeface="Arial" panose="020B0604020202020204" pitchFamily="34" charset="0"/>
                <a:cs typeface="Arial" panose="020B0604020202020204" pitchFamily="34" charset="0"/>
              </a:rPr>
              <a:t>Procéder à une évaluation rigoureuse des performances de l’ARCEP dans l’optique d’entreprendre, le cas échéant, les réformes nécessaires visant l’exécution effective de toutes ses missions.</a:t>
            </a:r>
          </a:p>
          <a:p>
            <a:pPr marL="0" indent="0" algn="just">
              <a:buNone/>
            </a:pPr>
            <a:r>
              <a:rPr lang="fr-FR" sz="3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2172854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2D902F0E-E02C-4F6F-98D6-4893540F4C61}"/>
              </a:ext>
            </a:extLst>
          </p:cNvPr>
          <p:cNvSpPr>
            <a:spLocks noGrp="1"/>
          </p:cNvSpPr>
          <p:nvPr>
            <p:ph idx="1"/>
          </p:nvPr>
        </p:nvSpPr>
        <p:spPr>
          <a:xfrm>
            <a:off x="103909" y="696191"/>
            <a:ext cx="11928763" cy="6068291"/>
          </a:xfrm>
        </p:spPr>
        <p:txBody>
          <a:bodyPr>
            <a:normAutofit/>
          </a:bodyPr>
          <a:lstStyle/>
          <a:p>
            <a:pPr algn="just">
              <a:lnSpc>
                <a:spcPct val="150000"/>
              </a:lnSpc>
              <a:spcAft>
                <a:spcPts val="10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400" dirty="0">
              <a:latin typeface="Arial" panose="020B0604020202020204" pitchFamily="34" charset="0"/>
              <a:cs typeface="Arial" panose="020B0604020202020204" pitchFamily="34" charset="0"/>
            </a:endParaRPr>
          </a:p>
          <a:p>
            <a:pPr marL="0" indent="0" algn="ctr">
              <a:buNone/>
            </a:pPr>
            <a:endParaRPr lang="fr-FR" b="1" dirty="0" smtClean="0">
              <a:latin typeface="Arial" panose="020B0604020202020204" pitchFamily="34" charset="0"/>
              <a:cs typeface="Arial" panose="020B0604020202020204" pitchFamily="34" charset="0"/>
            </a:endParaRPr>
          </a:p>
          <a:p>
            <a:pPr marL="0" indent="0" algn="ctr">
              <a:buNone/>
            </a:pPr>
            <a:endParaRPr lang="fr-FR" b="1" dirty="0">
              <a:latin typeface="Arial" panose="020B0604020202020204" pitchFamily="34" charset="0"/>
              <a:cs typeface="Arial" panose="020B0604020202020204" pitchFamily="34" charset="0"/>
            </a:endParaRPr>
          </a:p>
          <a:p>
            <a:pPr marL="0" indent="0" algn="ctr">
              <a:buNone/>
            </a:pPr>
            <a:endParaRPr lang="fr-FR" b="1" dirty="0" smtClean="0">
              <a:latin typeface="Arial" panose="020B0604020202020204" pitchFamily="34" charset="0"/>
              <a:cs typeface="Arial" panose="020B0604020202020204" pitchFamily="34" charset="0"/>
            </a:endParaRPr>
          </a:p>
          <a:p>
            <a:pPr marL="0" indent="0" algn="ctr">
              <a:buNone/>
            </a:pPr>
            <a:endParaRPr lang="fr-FR" b="1" dirty="0">
              <a:latin typeface="Arial" panose="020B0604020202020204" pitchFamily="34" charset="0"/>
              <a:cs typeface="Arial" panose="020B0604020202020204" pitchFamily="34" charset="0"/>
            </a:endParaRPr>
          </a:p>
          <a:p>
            <a:pPr marL="0" indent="0" algn="ctr">
              <a:buNone/>
            </a:pPr>
            <a:r>
              <a:rPr lang="fr-FR" sz="5400" b="1" dirty="0" smtClean="0">
                <a:latin typeface="Arial" panose="020B0604020202020204" pitchFamily="34" charset="0"/>
                <a:cs typeface="Arial" panose="020B0604020202020204" pitchFamily="34" charset="0"/>
              </a:rPr>
              <a:t>DES </a:t>
            </a:r>
            <a:r>
              <a:rPr lang="fr-FR" sz="5400" b="1" dirty="0">
                <a:latin typeface="Arial" panose="020B0604020202020204" pitchFamily="34" charset="0"/>
                <a:cs typeface="Arial" panose="020B0604020202020204" pitchFamily="34" charset="0"/>
              </a:rPr>
              <a:t>CONSTATS DIVERS</a:t>
            </a:r>
            <a:endParaRPr lang="fr-FR" sz="5400" dirty="0"/>
          </a:p>
        </p:txBody>
      </p:sp>
    </p:spTree>
    <p:extLst>
      <p:ext uri="{BB962C8B-B14F-4D97-AF65-F5344CB8AC3E}">
        <p14:creationId xmlns:p14="http://schemas.microsoft.com/office/powerpoint/2010/main" val="246849255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CF22FE8-B20F-46F5-B79F-5A12C551974B}"/>
              </a:ext>
            </a:extLst>
          </p:cNvPr>
          <p:cNvSpPr>
            <a:spLocks noGrp="1"/>
          </p:cNvSpPr>
          <p:nvPr>
            <p:ph type="title"/>
          </p:nvPr>
        </p:nvSpPr>
        <p:spPr>
          <a:xfrm>
            <a:off x="604597" y="0"/>
            <a:ext cx="11428075" cy="696191"/>
          </a:xfrm>
        </p:spPr>
        <p:txBody>
          <a:bodyPr/>
          <a:lstStyle/>
          <a:p>
            <a:pPr algn="ctr"/>
            <a:r>
              <a:rPr lang="fr-FR" b="1" dirty="0">
                <a:latin typeface="Arial" panose="020B0604020202020204" pitchFamily="34" charset="0"/>
                <a:cs typeface="Arial" panose="020B0604020202020204" pitchFamily="34" charset="0"/>
              </a:rPr>
              <a:t>DES CONSTATS </a:t>
            </a:r>
            <a:r>
              <a:rPr lang="fr-FR" b="1" dirty="0" smtClean="0">
                <a:latin typeface="Arial" panose="020B0604020202020204" pitchFamily="34" charset="0"/>
                <a:cs typeface="Arial" panose="020B0604020202020204" pitchFamily="34" charset="0"/>
              </a:rPr>
              <a:t>DIVERS</a:t>
            </a:r>
            <a:endParaRPr lang="fr-FR" dirty="0"/>
          </a:p>
        </p:txBody>
      </p:sp>
      <p:sp>
        <p:nvSpPr>
          <p:cNvPr id="3" name="Espace réservé du contenu 2">
            <a:extLst>
              <a:ext uri="{FF2B5EF4-FFF2-40B4-BE49-F238E27FC236}">
                <a16:creationId xmlns="" xmlns:a16="http://schemas.microsoft.com/office/drawing/2014/main" id="{2D902F0E-E02C-4F6F-98D6-4893540F4C61}"/>
              </a:ext>
            </a:extLst>
          </p:cNvPr>
          <p:cNvSpPr>
            <a:spLocks noGrp="1"/>
          </p:cNvSpPr>
          <p:nvPr>
            <p:ph idx="1"/>
          </p:nvPr>
        </p:nvSpPr>
        <p:spPr>
          <a:xfrm>
            <a:off x="103909" y="696191"/>
            <a:ext cx="11928763" cy="6068291"/>
          </a:xfrm>
        </p:spPr>
        <p:txBody>
          <a:bodyPr>
            <a:normAutofit/>
          </a:bodyPr>
          <a:lstStyle/>
          <a:p>
            <a:pPr marL="0" marR="0" lvl="0" indent="0" algn="l" defTabSz="457200" rtl="0" eaLnBrk="1" fontAlgn="auto" latinLnBrk="0" hangingPunct="1">
              <a:spcBef>
                <a:spcPts val="1000"/>
              </a:spcBef>
              <a:spcAft>
                <a:spcPts val="0"/>
              </a:spcAft>
              <a:buClr>
                <a:srgbClr val="90C226"/>
              </a:buClr>
              <a:buSzPct val="80000"/>
              <a:buNone/>
              <a:tabLst/>
              <a:defRPr/>
            </a:pPr>
            <a:r>
              <a:rPr kumimoji="0" lang="fr-FR" sz="4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La CEP a aussi relevé:</a:t>
            </a:r>
          </a:p>
          <a:p>
            <a:pPr marL="342900" marR="0" lvl="0" indent="-342900" algn="just" defTabSz="457200" rtl="0" eaLnBrk="1" fontAlgn="auto" latinLnBrk="0" hangingPunct="1">
              <a:spcBef>
                <a:spcPts val="1000"/>
              </a:spcBef>
              <a:spcAft>
                <a:spcPts val="1000"/>
              </a:spcAft>
              <a:buClr>
                <a:srgbClr val="90C226"/>
              </a:buClr>
              <a:buSzPct val="80000"/>
              <a:buFont typeface="Wingdings 3" charset="2"/>
              <a:buChar char=""/>
              <a:tabLst/>
              <a:defRPr/>
            </a:pPr>
            <a:r>
              <a:rPr kumimoji="0" lang="fr-FR" sz="4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la quasi absence de service après-vente du téléphone </a:t>
            </a:r>
            <a:r>
              <a:rPr kumimoji="0" lang="fr-FR" sz="4000" b="0" i="0" u="none" strike="noStrike" kern="1200" cap="none" spc="0" normalizeH="0" baseline="0" noProof="0" dirty="0" smtClean="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fixe;</a:t>
            </a:r>
            <a:endParaRPr kumimoji="0" lang="fr-FR" sz="4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endParaRPr>
          </a:p>
          <a:p>
            <a:pPr marL="342900" marR="0" lvl="0" indent="-342900" algn="just" defTabSz="457200" rtl="0" eaLnBrk="1" fontAlgn="auto" latinLnBrk="0" hangingPunct="1">
              <a:spcBef>
                <a:spcPts val="1000"/>
              </a:spcBef>
              <a:spcAft>
                <a:spcPts val="1000"/>
              </a:spcAft>
              <a:buClr>
                <a:srgbClr val="90C226"/>
              </a:buClr>
              <a:buSzPct val="80000"/>
              <a:buFont typeface="Wingdings 3" charset="2"/>
              <a:buChar char=""/>
              <a:tabLst/>
              <a:defRPr/>
            </a:pPr>
            <a:r>
              <a:rPr kumimoji="0" lang="fr-FR" sz="4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l’inadaptation des dispositions relatives aux numéros masqués au contexte sécuritaire </a:t>
            </a:r>
            <a:r>
              <a:rPr kumimoji="0" lang="fr-FR" sz="4000" b="0" i="0" u="none" strike="noStrike" kern="1200" cap="none" spc="0" normalizeH="0" baseline="0" noProof="0" dirty="0" smtClean="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rPr>
              <a:t>actuel;</a:t>
            </a:r>
            <a:endParaRPr kumimoji="0" lang="fr-FR" sz="4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endParaRPr>
          </a:p>
          <a:p>
            <a:pPr marL="7620" marR="0" lvl="0" indent="-6350" algn="just" defTabSz="457200" rtl="0" eaLnBrk="1" fontAlgn="auto" latinLnBrk="0" hangingPunct="1">
              <a:spcBef>
                <a:spcPts val="1000"/>
              </a:spcBef>
              <a:spcAft>
                <a:spcPts val="1000"/>
              </a:spcAft>
              <a:buClr>
                <a:srgbClr val="90C226"/>
              </a:buClr>
              <a:buSzPct val="80000"/>
              <a:buFont typeface="Wingdings 3" charset="2"/>
              <a:buChar char=""/>
              <a:tabLst/>
              <a:defRPr/>
            </a:pPr>
            <a:r>
              <a:rPr kumimoji="0" lang="fr-FR" sz="4000" b="0" i="0" u="none" strike="noStrike" kern="1200" cap="none" spc="0" normalizeH="0" baseline="0" noProof="0" dirty="0">
                <a:ln>
                  <a:noFill/>
                </a:ln>
                <a:solidFill>
                  <a:srgbClr val="000000"/>
                </a:solidFill>
                <a:effectLst/>
                <a:uLnTx/>
                <a:uFillTx/>
                <a:latin typeface="Arial" panose="020B0604020202020204" pitchFamily="34" charset="0"/>
                <a:ea typeface="Tahoma" panose="020B0604030504040204" pitchFamily="34" charset="0"/>
                <a:cs typeface="Arial" panose="020B0604020202020204" pitchFamily="34" charset="0"/>
              </a:rPr>
              <a:t> des difficultés de respect de l’obligation d’identification des </a:t>
            </a:r>
            <a:r>
              <a:rPr kumimoji="0" lang="fr-FR" sz="4000" b="0" i="0" u="none" strike="noStrike" kern="1200" cap="none" spc="0" normalizeH="0" baseline="0" noProof="0" dirty="0" smtClean="0">
                <a:ln>
                  <a:noFill/>
                </a:ln>
                <a:solidFill>
                  <a:srgbClr val="000000"/>
                </a:solidFill>
                <a:effectLst/>
                <a:uLnTx/>
                <a:uFillTx/>
                <a:latin typeface="Arial" panose="020B0604020202020204" pitchFamily="34" charset="0"/>
                <a:ea typeface="Tahoma" panose="020B0604030504040204" pitchFamily="34" charset="0"/>
                <a:cs typeface="Arial" panose="020B0604020202020204" pitchFamily="34" charset="0"/>
              </a:rPr>
              <a:t>abonnés;</a:t>
            </a:r>
            <a:endParaRPr kumimoji="0" lang="fr-FR" sz="4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Calibri" panose="020F0502020204030204" pitchFamily="34" charset="0"/>
              <a:cs typeface="Arial" panose="020B0604020202020204" pitchFamily="34" charset="0"/>
            </a:endParaRPr>
          </a:p>
          <a:p>
            <a:pPr algn="just">
              <a:lnSpc>
                <a:spcPct val="150000"/>
              </a:lnSpc>
              <a:spcAft>
                <a:spcPts val="1000"/>
              </a:spcAft>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sz="2400" dirty="0">
              <a:latin typeface="Arial" panose="020B0604020202020204" pitchFamily="34" charset="0"/>
              <a:cs typeface="Arial" panose="020B0604020202020204" pitchFamily="34" charset="0"/>
            </a:endParaRPr>
          </a:p>
          <a:p>
            <a:endParaRPr lang="fr-FR" dirty="0"/>
          </a:p>
        </p:txBody>
      </p:sp>
    </p:spTree>
    <p:extLst>
      <p:ext uri="{BB962C8B-B14F-4D97-AF65-F5344CB8AC3E}">
        <p14:creationId xmlns:p14="http://schemas.microsoft.com/office/powerpoint/2010/main" val="33012271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60461" y="-1"/>
            <a:ext cx="10981265" cy="1059873"/>
          </a:xfrm>
        </p:spPr>
        <p:txBody>
          <a:bodyPr>
            <a:normAutofit fontScale="90000"/>
          </a:bodyPr>
          <a:lstStyle/>
          <a:p>
            <a:pPr algn="ctr"/>
            <a:r>
              <a:rPr lang="fr-FR" b="1" dirty="0">
                <a:latin typeface="Arial" panose="020B0604020202020204" pitchFamily="34" charset="0"/>
                <a:cs typeface="Arial" panose="020B0604020202020204" pitchFamily="34" charset="0"/>
              </a:rPr>
              <a:t>DES </a:t>
            </a:r>
            <a:r>
              <a:rPr lang="fr-FR" b="1" dirty="0" smtClean="0">
                <a:latin typeface="Arial" panose="020B0604020202020204" pitchFamily="34" charset="0"/>
                <a:cs typeface="Arial" panose="020B0604020202020204" pitchFamily="34" charset="0"/>
              </a:rPr>
              <a:t>RECOMMANDATIONS RELATIVES AUX CONSTATS DIVERS</a:t>
            </a:r>
            <a:endParaRPr lang="fr-FR" dirty="0"/>
          </a:p>
        </p:txBody>
      </p:sp>
      <p:sp>
        <p:nvSpPr>
          <p:cNvPr id="3" name="Espace réservé du contenu 2"/>
          <p:cNvSpPr>
            <a:spLocks noGrp="1"/>
          </p:cNvSpPr>
          <p:nvPr>
            <p:ph idx="1"/>
          </p:nvPr>
        </p:nvSpPr>
        <p:spPr>
          <a:xfrm>
            <a:off x="114300" y="1143000"/>
            <a:ext cx="11939155" cy="5631873"/>
          </a:xfrm>
        </p:spPr>
        <p:txBody>
          <a:bodyPr>
            <a:normAutofit fontScale="92500"/>
          </a:bodyPr>
          <a:lstStyle/>
          <a:p>
            <a:pPr marL="0" indent="0" algn="just">
              <a:buNone/>
            </a:pPr>
            <a:r>
              <a:rPr lang="fr-FR" sz="4000" dirty="0">
                <a:latin typeface="Arial" panose="020B0604020202020204" pitchFamily="34" charset="0"/>
                <a:cs typeface="Arial" panose="020B0604020202020204" pitchFamily="34" charset="0"/>
              </a:rPr>
              <a:t>La Commission d’enquête parlementaire recommande au </a:t>
            </a:r>
            <a:r>
              <a:rPr lang="fr-FR" sz="4000" dirty="0" smtClean="0">
                <a:latin typeface="Arial" panose="020B0604020202020204" pitchFamily="34" charset="0"/>
                <a:cs typeface="Arial" panose="020B0604020202020204" pitchFamily="34" charset="0"/>
              </a:rPr>
              <a:t>Gouvernement de</a:t>
            </a:r>
            <a:r>
              <a:rPr lang="fr-FR" sz="4000" dirty="0" smtClean="0">
                <a:latin typeface="Arial" panose="020B0604020202020204" pitchFamily="34" charset="0"/>
                <a:cs typeface="Arial" panose="020B0604020202020204" pitchFamily="34" charset="0"/>
              </a:rPr>
              <a:t>:</a:t>
            </a:r>
          </a:p>
          <a:p>
            <a:pPr algn="just"/>
            <a:r>
              <a:rPr lang="fr-FR" sz="4000" dirty="0" smtClean="0">
                <a:latin typeface="Arial" panose="020B0604020202020204" pitchFamily="34" charset="0"/>
                <a:cs typeface="Arial" panose="020B0604020202020204" pitchFamily="34" charset="0"/>
              </a:rPr>
              <a:t> relire </a:t>
            </a:r>
            <a:r>
              <a:rPr lang="fr-FR" sz="4000" dirty="0">
                <a:latin typeface="Arial" panose="020B0604020202020204" pitchFamily="34" charset="0"/>
                <a:cs typeface="Arial" panose="020B0604020202020204" pitchFamily="34" charset="0"/>
              </a:rPr>
              <a:t>les dispositions du décret n2018-1270 /PRES/PM/MDENP/MSECU du 31 décembre 2018 portant modalités d’identification des abonnés aux services de communications électroniques et des clients des cybercafés d’utiliser  un identifiant unique biométrique par personne physique.</a:t>
            </a:r>
          </a:p>
          <a:p>
            <a:pPr marL="0" indent="0" algn="just">
              <a:buNone/>
            </a:pPr>
            <a:r>
              <a:rPr lang="fr-FR" sz="4000" dirty="0">
                <a:latin typeface="Arial" panose="020B0604020202020204" pitchFamily="34" charset="0"/>
                <a:cs typeface="Arial" panose="020B0604020202020204" pitchFamily="34" charset="0"/>
              </a:rPr>
              <a:t> </a:t>
            </a:r>
          </a:p>
          <a:p>
            <a:endParaRPr lang="fr-FR" dirty="0">
              <a:effectLst/>
            </a:endParaRPr>
          </a:p>
        </p:txBody>
      </p:sp>
    </p:spTree>
    <p:extLst>
      <p:ext uri="{BB962C8B-B14F-4D97-AF65-F5344CB8AC3E}">
        <p14:creationId xmlns:p14="http://schemas.microsoft.com/office/powerpoint/2010/main" val="3608838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34788" y="78786"/>
            <a:ext cx="8183880" cy="638187"/>
          </a:xfrm>
        </p:spPr>
        <p:txBody>
          <a:bodyPr>
            <a:normAutofit/>
          </a:bodyPr>
          <a:lstStyle/>
          <a:p>
            <a:pPr algn="ctr"/>
            <a:r>
              <a:rPr lang="fr-FR" sz="3200" b="1" dirty="0">
                <a:latin typeface="Arial" panose="020B0604020202020204" pitchFamily="34" charset="0"/>
                <a:cs typeface="Arial" panose="020B0604020202020204" pitchFamily="34" charset="0"/>
              </a:rPr>
              <a:t>OBJECTIFS ET MISSIONS DE LA CEP</a:t>
            </a:r>
          </a:p>
        </p:txBody>
      </p:sp>
      <p:sp>
        <p:nvSpPr>
          <p:cNvPr id="3" name="Espace réservé du contenu 2"/>
          <p:cNvSpPr>
            <a:spLocks noGrp="1"/>
          </p:cNvSpPr>
          <p:nvPr>
            <p:ph idx="1"/>
          </p:nvPr>
        </p:nvSpPr>
        <p:spPr>
          <a:xfrm>
            <a:off x="1" y="716973"/>
            <a:ext cx="12053454" cy="6141027"/>
          </a:xfrm>
        </p:spPr>
        <p:txBody>
          <a:bodyPr>
            <a:noAutofit/>
          </a:bodyPr>
          <a:lstStyle/>
          <a:p>
            <a:pPr marL="0" indent="0" algn="just">
              <a:buNone/>
            </a:pPr>
            <a:r>
              <a:rPr lang="fr-FR" sz="3200" b="1" dirty="0">
                <a:latin typeface="Arial" panose="020B0604020202020204" pitchFamily="34" charset="0"/>
                <a:cs typeface="Arial" panose="020B0604020202020204" pitchFamily="34" charset="0"/>
              </a:rPr>
              <a:t>Objectif général de la CEP</a:t>
            </a:r>
            <a:r>
              <a:rPr lang="fr-FR" sz="3200" dirty="0">
                <a:latin typeface="Arial" panose="020B0604020202020204" pitchFamily="34" charset="0"/>
                <a:cs typeface="Arial" panose="020B0604020202020204" pitchFamily="34" charset="0"/>
              </a:rPr>
              <a:t>: </a:t>
            </a:r>
            <a:r>
              <a:rPr lang="fr-FR" sz="3200" i="1" dirty="0">
                <a:latin typeface="Arial" panose="020B0604020202020204" pitchFamily="34" charset="0"/>
                <a:cs typeface="Arial" panose="020B0604020202020204" pitchFamily="34" charset="0"/>
              </a:rPr>
              <a:t>investiguer sur les activités de la téléphonie mobile au Burkina Faso. </a:t>
            </a:r>
            <a:endParaRPr lang="fr-FR" sz="3200" dirty="0">
              <a:latin typeface="Arial" panose="020B0604020202020204" pitchFamily="34" charset="0"/>
              <a:cs typeface="Arial" panose="020B0604020202020204" pitchFamily="34" charset="0"/>
            </a:endParaRPr>
          </a:p>
          <a:p>
            <a:pPr marL="0" indent="0" algn="just">
              <a:buNone/>
            </a:pPr>
            <a:r>
              <a:rPr lang="fr-FR" sz="3200" b="1" i="1" dirty="0">
                <a:latin typeface="Arial" panose="020B0604020202020204" pitchFamily="34" charset="0"/>
                <a:cs typeface="Arial" panose="020B0604020202020204" pitchFamily="34" charset="0"/>
              </a:rPr>
              <a:t>Objectifs spécifiques: </a:t>
            </a:r>
            <a:r>
              <a:rPr lang="fr-FR" sz="3200" dirty="0">
                <a:latin typeface="Arial" panose="020B0604020202020204" pitchFamily="34" charset="0"/>
                <a:cs typeface="Arial" panose="020B0604020202020204" pitchFamily="34" charset="0"/>
              </a:rPr>
              <a:t>investiguer sur: </a:t>
            </a:r>
          </a:p>
          <a:p>
            <a:pPr marL="0" indent="0" algn="just">
              <a:buNone/>
            </a:pPr>
            <a:endParaRPr lang="fr-FR" sz="500" b="1" i="1"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fr-FR" sz="3200" i="1" dirty="0" smtClean="0">
                <a:latin typeface="Arial" panose="020B0604020202020204" pitchFamily="34" charset="0"/>
                <a:cs typeface="Arial" panose="020B0604020202020204" pitchFamily="34" charset="0"/>
              </a:rPr>
              <a:t>la </a:t>
            </a:r>
            <a:r>
              <a:rPr lang="fr-FR" sz="3200" i="1" dirty="0">
                <a:latin typeface="Arial" panose="020B0604020202020204" pitchFamily="34" charset="0"/>
                <a:cs typeface="Arial" panose="020B0604020202020204" pitchFamily="34" charset="0"/>
              </a:rPr>
              <a:t>qualité des services offerts (notamment la qualité du réseau) par les sociétés de téléphonie mobile ;</a:t>
            </a:r>
            <a:endParaRPr lang="fr-FR" sz="32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fr-FR" sz="3200" i="1" dirty="0">
                <a:latin typeface="Arial" panose="020B0604020202020204" pitchFamily="34" charset="0"/>
                <a:cs typeface="Arial" panose="020B0604020202020204" pitchFamily="34" charset="0"/>
              </a:rPr>
              <a:t>le système de facturation des sociétés de téléphonie mobile </a:t>
            </a:r>
            <a:r>
              <a:rPr lang="fr-FR" sz="3200" i="1" dirty="0" smtClean="0">
                <a:latin typeface="Arial" panose="020B0604020202020204" pitchFamily="34" charset="0"/>
                <a:cs typeface="Arial" panose="020B0604020202020204" pitchFamily="34" charset="0"/>
              </a:rPr>
              <a:t>;</a:t>
            </a:r>
            <a:endParaRPr lang="fr-FR" sz="32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fr-FR" sz="3200" i="1" dirty="0" smtClean="0">
                <a:latin typeface="Arial" panose="020B0604020202020204" pitchFamily="34" charset="0"/>
                <a:cs typeface="Arial" panose="020B0604020202020204" pitchFamily="34" charset="0"/>
              </a:rPr>
              <a:t>la </a:t>
            </a:r>
            <a:r>
              <a:rPr lang="fr-FR" sz="3200" i="1" dirty="0">
                <a:latin typeface="Arial" panose="020B0604020202020204" pitchFamily="34" charset="0"/>
                <a:cs typeface="Arial" panose="020B0604020202020204" pitchFamily="34" charset="0"/>
              </a:rPr>
              <a:t>couverture du territoire national par les réseaux des sociétés de téléphonie mobile </a:t>
            </a:r>
            <a:r>
              <a:rPr lang="fr-FR" sz="3200" i="1" dirty="0" smtClean="0">
                <a:latin typeface="Arial" panose="020B0604020202020204" pitchFamily="34" charset="0"/>
                <a:cs typeface="Arial" panose="020B0604020202020204" pitchFamily="34" charset="0"/>
              </a:rPr>
              <a:t>;</a:t>
            </a:r>
            <a:endParaRPr lang="fr-FR" sz="3200" dirty="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fr-FR" sz="3200" i="1" dirty="0" smtClean="0">
                <a:latin typeface="Arial" panose="020B0604020202020204" pitchFamily="34" charset="0"/>
                <a:cs typeface="Arial" panose="020B0604020202020204" pitchFamily="34" charset="0"/>
              </a:rPr>
              <a:t>le </a:t>
            </a:r>
            <a:r>
              <a:rPr lang="fr-FR" sz="3200" i="1" dirty="0">
                <a:latin typeface="Arial" panose="020B0604020202020204" pitchFamily="34" charset="0"/>
                <a:cs typeface="Arial" panose="020B0604020202020204" pitchFamily="34" charset="0"/>
              </a:rPr>
              <a:t>respect, par lesdites sociétés, de la réglementation fiscale, financière et comptable en vigueur ;</a:t>
            </a:r>
            <a:endParaRPr lang="fr-F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9254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1087553" y="1507787"/>
            <a:ext cx="10058400" cy="3317133"/>
          </a:xfrm>
        </p:spPr>
        <p:txBody>
          <a:bodyPr>
            <a:normAutofit fontScale="90000"/>
          </a:bodyPr>
          <a:lstStyle/>
          <a:p>
            <a:pPr algn="ctr">
              <a:lnSpc>
                <a:spcPct val="150000"/>
              </a:lnSpc>
            </a:pPr>
            <a:r>
              <a:rPr lang="fr-FR" b="1" dirty="0">
                <a:latin typeface="Algerian" panose="04020705040A02060702" pitchFamily="82" charset="0"/>
                <a:cs typeface="Aharoni" panose="02010803020104030203" pitchFamily="2" charset="-79"/>
              </a:rPr>
              <a:t/>
            </a:r>
            <a:br>
              <a:rPr lang="fr-FR" b="1" dirty="0">
                <a:latin typeface="Algerian" panose="04020705040A02060702" pitchFamily="82" charset="0"/>
                <a:cs typeface="Aharoni" panose="02010803020104030203" pitchFamily="2" charset="-79"/>
              </a:rPr>
            </a:br>
            <a:r>
              <a:rPr lang="fr-FR" b="1" dirty="0">
                <a:latin typeface="Algerian" panose="04020705040A02060702" pitchFamily="82" charset="0"/>
                <a:cs typeface="Aharoni" panose="02010803020104030203" pitchFamily="2" charset="-79"/>
              </a:rPr>
              <a:t/>
            </a:r>
            <a:br>
              <a:rPr lang="fr-FR" b="1" dirty="0">
                <a:latin typeface="Algerian" panose="04020705040A02060702" pitchFamily="82" charset="0"/>
                <a:cs typeface="Aharoni" panose="02010803020104030203" pitchFamily="2" charset="-79"/>
              </a:rPr>
            </a:br>
            <a:r>
              <a:rPr lang="fr-FR" b="1" dirty="0">
                <a:latin typeface="Algerian" panose="04020705040A02060702" pitchFamily="82" charset="0"/>
                <a:cs typeface="Aharoni" panose="02010803020104030203" pitchFamily="2" charset="-79"/>
              </a:rPr>
              <a:t/>
            </a:r>
            <a:br>
              <a:rPr lang="fr-FR" b="1" dirty="0">
                <a:latin typeface="Algerian" panose="04020705040A02060702" pitchFamily="82" charset="0"/>
                <a:cs typeface="Aharoni" panose="02010803020104030203" pitchFamily="2" charset="-79"/>
              </a:rPr>
            </a:br>
            <a:r>
              <a:rPr lang="fr-FR" b="1" dirty="0">
                <a:latin typeface="Algerian" panose="04020705040A02060702" pitchFamily="82" charset="0"/>
                <a:cs typeface="Aharoni" panose="02010803020104030203" pitchFamily="2" charset="-79"/>
              </a:rPr>
              <a:t/>
            </a:r>
            <a:br>
              <a:rPr lang="fr-FR" b="1" dirty="0">
                <a:latin typeface="Algerian" panose="04020705040A02060702" pitchFamily="82" charset="0"/>
                <a:cs typeface="Aharoni" panose="02010803020104030203" pitchFamily="2" charset="-79"/>
              </a:rPr>
            </a:br>
            <a:r>
              <a:rPr lang="fr-FR" b="1" dirty="0">
                <a:latin typeface="Algerian" panose="04020705040A02060702" pitchFamily="82" charset="0"/>
                <a:cs typeface="Aharoni" panose="02010803020104030203" pitchFamily="2" charset="-79"/>
              </a:rPr>
              <a:t/>
            </a:r>
            <a:br>
              <a:rPr lang="fr-FR" b="1" dirty="0">
                <a:latin typeface="Algerian" panose="04020705040A02060702" pitchFamily="82" charset="0"/>
                <a:cs typeface="Aharoni" panose="02010803020104030203" pitchFamily="2" charset="-79"/>
              </a:rPr>
            </a:br>
            <a:r>
              <a:rPr lang="fr-FR" b="1" dirty="0">
                <a:latin typeface="Algerian" panose="04020705040A02060702" pitchFamily="82" charset="0"/>
                <a:cs typeface="Aharoni" panose="02010803020104030203" pitchFamily="2" charset="-79"/>
              </a:rPr>
              <a:t/>
            </a:r>
            <a:br>
              <a:rPr lang="fr-FR" b="1" dirty="0">
                <a:latin typeface="Algerian" panose="04020705040A02060702" pitchFamily="82" charset="0"/>
                <a:cs typeface="Aharoni" panose="02010803020104030203" pitchFamily="2" charset="-79"/>
              </a:rPr>
            </a:br>
            <a:r>
              <a:rPr lang="fr-FR" b="1" dirty="0">
                <a:latin typeface="Algerian" panose="04020705040A02060702" pitchFamily="82" charset="0"/>
                <a:cs typeface="Aharoni" panose="02010803020104030203" pitchFamily="2" charset="-79"/>
              </a:rPr>
              <a:t/>
            </a:r>
            <a:br>
              <a:rPr lang="fr-FR" b="1" dirty="0">
                <a:latin typeface="Algerian" panose="04020705040A02060702" pitchFamily="82" charset="0"/>
                <a:cs typeface="Aharoni" panose="02010803020104030203" pitchFamily="2" charset="-79"/>
              </a:rPr>
            </a:br>
            <a:endParaRPr lang="fr-FR" b="1" dirty="0">
              <a:latin typeface="Algerian" panose="04020705040A02060702" pitchFamily="82" charset="0"/>
              <a:cs typeface="Aharoni" panose="02010803020104030203" pitchFamily="2" charset="-79"/>
            </a:endParaRPr>
          </a:p>
        </p:txBody>
      </p:sp>
      <p:sp>
        <p:nvSpPr>
          <p:cNvPr id="3" name="Espace réservé du contenu 2"/>
          <p:cNvSpPr>
            <a:spLocks noGrp="1"/>
          </p:cNvSpPr>
          <p:nvPr>
            <p:ph idx="1"/>
          </p:nvPr>
        </p:nvSpPr>
        <p:spPr>
          <a:xfrm>
            <a:off x="0" y="561109"/>
            <a:ext cx="11980718" cy="5787735"/>
          </a:xfrm>
        </p:spPr>
        <p:txBody>
          <a:bodyPr>
            <a:noAutofit/>
          </a:bodyPr>
          <a:lstStyle/>
          <a:p>
            <a:pPr algn="just"/>
            <a:endParaRPr lang="fr-FR" sz="3200" b="1" dirty="0">
              <a:latin typeface="Arial" panose="020B0604020202020204" pitchFamily="34" charset="0"/>
              <a:cs typeface="Arial" panose="020B0604020202020204" pitchFamily="34" charset="0"/>
            </a:endParaRPr>
          </a:p>
          <a:p>
            <a:pPr marL="0" indent="0" algn="just">
              <a:buNone/>
            </a:pPr>
            <a:endParaRPr lang="fr-FR" sz="3200" b="1" dirty="0" smtClean="0">
              <a:latin typeface="Arial" panose="020B0604020202020204" pitchFamily="34" charset="0"/>
              <a:cs typeface="Arial" panose="020B0604020202020204" pitchFamily="34" charset="0"/>
            </a:endParaRPr>
          </a:p>
          <a:p>
            <a:pPr marL="0" indent="0" algn="just">
              <a:buNone/>
            </a:pPr>
            <a:endParaRPr lang="fr-FR" sz="3200" b="1" dirty="0">
              <a:latin typeface="Arial" panose="020B0604020202020204" pitchFamily="34" charset="0"/>
              <a:cs typeface="Arial" panose="020B0604020202020204" pitchFamily="34" charset="0"/>
            </a:endParaRPr>
          </a:p>
          <a:p>
            <a:pPr marL="0" indent="0" algn="just">
              <a:buNone/>
            </a:pPr>
            <a:endParaRPr lang="fr-FR" sz="3200" b="1" dirty="0" smtClean="0">
              <a:latin typeface="Arial" panose="020B0604020202020204" pitchFamily="34" charset="0"/>
              <a:cs typeface="Arial" panose="020B0604020202020204" pitchFamily="34" charset="0"/>
            </a:endParaRPr>
          </a:p>
          <a:p>
            <a:pPr marL="0" indent="0" algn="just">
              <a:buNone/>
            </a:pPr>
            <a:r>
              <a:rPr lang="fr-FR" sz="3200" b="1" dirty="0">
                <a:latin typeface="Arial" panose="020B0604020202020204" pitchFamily="34" charset="0"/>
                <a:cs typeface="Arial" panose="020B0604020202020204" pitchFamily="34" charset="0"/>
              </a:rPr>
              <a:t> </a:t>
            </a:r>
            <a:r>
              <a:rPr lang="fr-FR" sz="3200" b="1" dirty="0" smtClean="0">
                <a:latin typeface="Arial" panose="020B0604020202020204" pitchFamily="34" charset="0"/>
                <a:cs typeface="Arial" panose="020B0604020202020204" pitchFamily="34" charset="0"/>
              </a:rPr>
              <a:t>           </a:t>
            </a:r>
            <a:r>
              <a:rPr lang="fr-FR" sz="3600" b="1" dirty="0" smtClean="0">
                <a:latin typeface="Arial" panose="020B0604020202020204" pitchFamily="34" charset="0"/>
                <a:cs typeface="Arial" panose="020B0604020202020204" pitchFamily="34" charset="0"/>
              </a:rPr>
              <a:t>Je </a:t>
            </a:r>
            <a:r>
              <a:rPr lang="fr-FR" sz="3600" b="1" dirty="0">
                <a:latin typeface="Arial" panose="020B0604020202020204" pitchFamily="34" charset="0"/>
                <a:cs typeface="Arial" panose="020B0604020202020204" pitchFamily="34" charset="0"/>
              </a:rPr>
              <a:t>vous remercie pour votre aimable attention</a:t>
            </a:r>
          </a:p>
        </p:txBody>
      </p:sp>
    </p:spTree>
    <p:extLst>
      <p:ext uri="{BB962C8B-B14F-4D97-AF65-F5344CB8AC3E}">
        <p14:creationId xmlns:p14="http://schemas.microsoft.com/office/powerpoint/2010/main" val="59995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830F9F1-2EFC-48B7-9F27-20FBB7D93762}"/>
              </a:ext>
            </a:extLst>
          </p:cNvPr>
          <p:cNvSpPr>
            <a:spLocks noGrp="1"/>
          </p:cNvSpPr>
          <p:nvPr>
            <p:ph type="title"/>
          </p:nvPr>
        </p:nvSpPr>
        <p:spPr>
          <a:xfrm>
            <a:off x="1498216" y="214746"/>
            <a:ext cx="8596668" cy="730828"/>
          </a:xfrm>
        </p:spPr>
        <p:txBody>
          <a:bodyPr/>
          <a:lstStyle/>
          <a:p>
            <a:pPr algn="ctr"/>
            <a:r>
              <a:rPr lang="fr-FR" sz="3600" b="1" dirty="0">
                <a:latin typeface="Arial" panose="020B0604020202020204" pitchFamily="34" charset="0"/>
                <a:cs typeface="Arial" panose="020B0604020202020204" pitchFamily="34" charset="0"/>
              </a:rPr>
              <a:t>OBJECTIFS ET MISSIONS DE LA CEP</a:t>
            </a:r>
            <a:endParaRPr lang="fr-FR" dirty="0"/>
          </a:p>
        </p:txBody>
      </p:sp>
      <p:sp>
        <p:nvSpPr>
          <p:cNvPr id="3" name="Espace réservé du contenu 2">
            <a:extLst>
              <a:ext uri="{FF2B5EF4-FFF2-40B4-BE49-F238E27FC236}">
                <a16:creationId xmlns="" xmlns:a16="http://schemas.microsoft.com/office/drawing/2014/main" id="{A5E57135-AC74-4DEE-B3A0-D033C12B6D44}"/>
              </a:ext>
            </a:extLst>
          </p:cNvPr>
          <p:cNvSpPr>
            <a:spLocks noGrp="1"/>
          </p:cNvSpPr>
          <p:nvPr>
            <p:ph idx="1"/>
          </p:nvPr>
        </p:nvSpPr>
        <p:spPr>
          <a:xfrm>
            <a:off x="98099" y="945574"/>
            <a:ext cx="11396902" cy="5704608"/>
          </a:xfrm>
        </p:spPr>
        <p:txBody>
          <a:bodyPr>
            <a:normAutofit fontScale="92500" lnSpcReduction="10000"/>
          </a:bodyPr>
          <a:lstStyle/>
          <a:p>
            <a:pPr marL="0" indent="0" algn="just" fontAlgn="base">
              <a:buClr>
                <a:srgbClr val="90C226"/>
              </a:buClr>
              <a:buNone/>
              <a:defRPr/>
            </a:pPr>
            <a:endParaRPr lang="fr-FR" sz="500" b="1" i="1" dirty="0" smtClean="0">
              <a:latin typeface="Arial" panose="020B0604020202020204" pitchFamily="34" charset="0"/>
              <a:cs typeface="Arial" panose="020B0604020202020204" pitchFamily="34" charset="0"/>
            </a:endParaRPr>
          </a:p>
          <a:p>
            <a:pPr marL="0" indent="0" algn="just" fontAlgn="base">
              <a:buClr>
                <a:srgbClr val="90C226"/>
              </a:buClr>
              <a:buNone/>
              <a:defRPr/>
            </a:pPr>
            <a:r>
              <a:rPr lang="fr-FR" sz="4000" b="1" i="1" dirty="0" smtClean="0">
                <a:latin typeface="Arial" panose="020B0604020202020204" pitchFamily="34" charset="0"/>
                <a:cs typeface="Arial" panose="020B0604020202020204" pitchFamily="34" charset="0"/>
              </a:rPr>
              <a:t>Objectifs </a:t>
            </a:r>
            <a:r>
              <a:rPr lang="fr-FR" sz="4000" b="1" i="1" dirty="0">
                <a:latin typeface="Arial" panose="020B0604020202020204" pitchFamily="34" charset="0"/>
                <a:cs typeface="Arial" panose="020B0604020202020204" pitchFamily="34" charset="0"/>
              </a:rPr>
              <a:t>spécifiques (Suite): </a:t>
            </a:r>
            <a:r>
              <a:rPr lang="fr-FR" sz="4000" dirty="0">
                <a:latin typeface="Arial" panose="020B0604020202020204" pitchFamily="34" charset="0"/>
                <a:cs typeface="Arial" panose="020B0604020202020204" pitchFamily="34" charset="0"/>
              </a:rPr>
              <a:t>investiguer sur</a:t>
            </a:r>
          </a:p>
          <a:p>
            <a:pPr marL="342900" lvl="1" indent="-342900" algn="just" fontAlgn="base">
              <a:buFont typeface="Wingdings" panose="05000000000000000000" pitchFamily="2" charset="2"/>
              <a:buChar char="Ø"/>
              <a:defRPr/>
            </a:pPr>
            <a:r>
              <a:rPr lang="fr-FR" sz="4000" i="1" dirty="0">
                <a:latin typeface="Arial" panose="020B0604020202020204" pitchFamily="34" charset="0"/>
                <a:cs typeface="Arial" panose="020B0604020202020204" pitchFamily="34" charset="0"/>
              </a:rPr>
              <a:t>le mécanisme de contrôle vérification de la taxation de ces sociétés par les institutions et services publics </a:t>
            </a:r>
            <a:r>
              <a:rPr lang="fr-FR" sz="4000" i="1" dirty="0" smtClean="0">
                <a:latin typeface="Arial" panose="020B0604020202020204" pitchFamily="34" charset="0"/>
                <a:cs typeface="Arial" panose="020B0604020202020204" pitchFamily="34" charset="0"/>
              </a:rPr>
              <a:t>habilités;</a:t>
            </a:r>
          </a:p>
          <a:p>
            <a:pPr marL="342900" lvl="1" indent="-342900" algn="just" fontAlgn="base">
              <a:buFont typeface="Wingdings" panose="05000000000000000000" pitchFamily="2" charset="2"/>
              <a:buChar char="Ø"/>
              <a:defRPr/>
            </a:pPr>
            <a:r>
              <a:rPr kumimoji="0" lang="fr-FR" sz="4000" b="0" i="1" u="none" strike="noStrike" kern="1200" cap="none" spc="0" normalizeH="0" baseline="0" noProof="0" dirty="0" smtClean="0">
                <a:ln>
                  <a:noFill/>
                </a:ln>
                <a:solidFill>
                  <a:prstClr val="black">
                    <a:lumMod val="75000"/>
                    <a:lumOff val="25000"/>
                  </a:prstClr>
                </a:solidFill>
                <a:effectLst/>
                <a:uLnTx/>
                <a:uFillTx/>
                <a:latin typeface="Arial" panose="020B0604020202020204" pitchFamily="34" charset="0"/>
                <a:cs typeface="Arial" panose="020B0604020202020204" pitchFamily="34" charset="0"/>
              </a:rPr>
              <a:t>le </a:t>
            </a:r>
            <a:r>
              <a:rPr kumimoji="0" lang="fr-FR" sz="4000" b="0" i="1"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respect du code du travail et l’emploi des nationaux </a:t>
            </a:r>
            <a:r>
              <a:rPr kumimoji="0" lang="fr-FR" sz="4000" b="0" i="1" u="none" strike="noStrike" kern="1200" cap="none" spc="0" normalizeH="0" baseline="0" noProof="0" dirty="0" smtClean="0">
                <a:ln>
                  <a:noFill/>
                </a:ln>
                <a:solidFill>
                  <a:prstClr val="black">
                    <a:lumMod val="75000"/>
                    <a:lumOff val="25000"/>
                  </a:prstClr>
                </a:solidFill>
                <a:effectLst/>
                <a:uLnTx/>
                <a:uFillTx/>
                <a:latin typeface="Arial" panose="020B0604020202020204" pitchFamily="34" charset="0"/>
                <a:cs typeface="Arial" panose="020B0604020202020204" pitchFamily="34" charset="0"/>
              </a:rPr>
              <a:t>;</a:t>
            </a:r>
            <a:endParaRPr lang="fr-FR" sz="4000" dirty="0">
              <a:solidFill>
                <a:prstClr val="black">
                  <a:lumMod val="75000"/>
                  <a:lumOff val="25000"/>
                </a:prstClr>
              </a:solidFill>
              <a:latin typeface="Arial" panose="020B0604020202020204" pitchFamily="34" charset="0"/>
              <a:cs typeface="Arial" panose="020B0604020202020204" pitchFamily="34" charset="0"/>
            </a:endParaRPr>
          </a:p>
          <a:p>
            <a:pPr marL="342900" lvl="1" indent="-342900" algn="just" fontAlgn="base">
              <a:buFont typeface="Wingdings" panose="05000000000000000000" pitchFamily="2" charset="2"/>
              <a:buChar char="Ø"/>
              <a:defRPr/>
            </a:pPr>
            <a:r>
              <a:rPr kumimoji="0" lang="fr-FR" sz="4000" b="0" i="1" u="none" strike="noStrike" kern="1200" cap="none" spc="0" normalizeH="0" baseline="0" noProof="0" dirty="0" smtClean="0">
                <a:ln>
                  <a:noFill/>
                </a:ln>
                <a:solidFill>
                  <a:prstClr val="black">
                    <a:lumMod val="75000"/>
                    <a:lumOff val="25000"/>
                  </a:prstClr>
                </a:solidFill>
                <a:effectLst/>
                <a:uLnTx/>
                <a:uFillTx/>
                <a:latin typeface="Arial" panose="020B0604020202020204" pitchFamily="34" charset="0"/>
                <a:cs typeface="Arial" panose="020B0604020202020204" pitchFamily="34" charset="0"/>
              </a:rPr>
              <a:t>les </a:t>
            </a:r>
            <a:r>
              <a:rPr kumimoji="0" lang="fr-FR" sz="4000" b="0" i="1"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missions et difficultés de l’ARCEP </a:t>
            </a:r>
            <a:r>
              <a:rPr kumimoji="0" lang="fr-FR" sz="4000" b="0" i="1" u="none" strike="noStrike" kern="1200" cap="none" spc="0" normalizeH="0" baseline="0" noProof="0" dirty="0" smtClean="0">
                <a:ln>
                  <a:noFill/>
                </a:ln>
                <a:solidFill>
                  <a:prstClr val="black">
                    <a:lumMod val="75000"/>
                    <a:lumOff val="25000"/>
                  </a:prstClr>
                </a:solidFill>
                <a:effectLst/>
                <a:uLnTx/>
                <a:uFillTx/>
                <a:latin typeface="Arial" panose="020B0604020202020204" pitchFamily="34" charset="0"/>
                <a:cs typeface="Arial" panose="020B0604020202020204" pitchFamily="34" charset="0"/>
              </a:rPr>
              <a:t>;</a:t>
            </a:r>
          </a:p>
          <a:p>
            <a:pPr marL="342900" lvl="1" indent="-342900" algn="just" fontAlgn="base">
              <a:buFont typeface="Wingdings" panose="05000000000000000000" pitchFamily="2" charset="2"/>
              <a:buChar char="Ø"/>
              <a:defRPr/>
            </a:pPr>
            <a:r>
              <a:rPr kumimoji="0" lang="fr-FR" sz="4000" b="0" i="1" u="none" strike="noStrike" kern="1200" cap="none" spc="0" normalizeH="0" baseline="0" noProof="0" dirty="0" smtClean="0">
                <a:ln>
                  <a:noFill/>
                </a:ln>
                <a:solidFill>
                  <a:prstClr val="black">
                    <a:lumMod val="75000"/>
                    <a:lumOff val="25000"/>
                  </a:prstClr>
                </a:solidFill>
                <a:effectLst/>
                <a:uLnTx/>
                <a:uFillTx/>
                <a:latin typeface="Arial" panose="020B0604020202020204" pitchFamily="34" charset="0"/>
                <a:cs typeface="Arial" panose="020B0604020202020204" pitchFamily="34" charset="0"/>
              </a:rPr>
              <a:t>le </a:t>
            </a:r>
            <a:r>
              <a:rPr kumimoji="0" lang="fr-FR" sz="4000" b="0" i="1"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contrôle du respect des données à caractère personnel par la CIL</a:t>
            </a:r>
            <a:r>
              <a:rPr kumimoji="0" lang="fr-FR" sz="40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cs typeface="Arial" panose="020B0604020202020204" pitchFamily="34" charset="0"/>
              </a:rPr>
              <a:t> ».</a:t>
            </a:r>
          </a:p>
          <a:p>
            <a:pPr marL="342900" marR="0" lvl="0" indent="-342900" algn="just" defTabSz="457200" rtl="0" eaLnBrk="1" fontAlgn="base" latinLnBrk="0" hangingPunct="1">
              <a:lnSpc>
                <a:spcPct val="100000"/>
              </a:lnSpc>
              <a:spcBef>
                <a:spcPts val="1000"/>
              </a:spcBef>
              <a:spcAft>
                <a:spcPts val="0"/>
              </a:spcAft>
              <a:buClr>
                <a:srgbClr val="90C226"/>
              </a:buClr>
              <a:buSzPct val="80000"/>
              <a:buFont typeface="Wingdings 3" charset="2"/>
              <a:buChar char=""/>
              <a:tabLst/>
              <a:defRPr/>
            </a:pPr>
            <a:endParaRPr kumimoji="0" lang="fr-FR" sz="1800" b="0" i="0" u="none" strike="noStrike" kern="1200" cap="none" spc="0" normalizeH="0" baseline="0" noProof="0" dirty="0">
              <a:ln>
                <a:noFill/>
              </a:ln>
              <a:solidFill>
                <a:prstClr val="black">
                  <a:lumMod val="75000"/>
                  <a:lumOff val="25000"/>
                </a:prstClr>
              </a:solidFill>
              <a:effectLst/>
              <a:uLnTx/>
              <a:uFillTx/>
              <a:latin typeface="Arial" panose="020B0604020202020204" pitchFamily="34" charset="0"/>
              <a:ea typeface="+mn-ea"/>
              <a:cs typeface="Arial" panose="020B0604020202020204" pitchFamily="34" charset="0"/>
            </a:endParaRPr>
          </a:p>
          <a:p>
            <a:endParaRPr lang="fr-FR" dirty="0"/>
          </a:p>
        </p:txBody>
      </p:sp>
    </p:spTree>
    <p:extLst>
      <p:ext uri="{BB962C8B-B14F-4D97-AF65-F5344CB8AC3E}">
        <p14:creationId xmlns:p14="http://schemas.microsoft.com/office/powerpoint/2010/main" val="1994766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3721" y="255432"/>
            <a:ext cx="8679528" cy="690142"/>
          </a:xfrm>
        </p:spPr>
        <p:txBody>
          <a:bodyPr>
            <a:normAutofit/>
          </a:bodyPr>
          <a:lstStyle/>
          <a:p>
            <a:pPr algn="ctr"/>
            <a:endParaRPr lang="fr-FR" sz="3200" b="1" dirty="0">
              <a:latin typeface="Arial" panose="020B0604020202020204" pitchFamily="34" charset="0"/>
              <a:cs typeface="Arial" panose="020B0604020202020204" pitchFamily="34" charset="0"/>
            </a:endParaRPr>
          </a:p>
        </p:txBody>
      </p:sp>
      <p:sp>
        <p:nvSpPr>
          <p:cNvPr id="3" name="Espace réservé du contenu 2"/>
          <p:cNvSpPr>
            <a:spLocks noGrp="1"/>
          </p:cNvSpPr>
          <p:nvPr>
            <p:ph idx="1"/>
          </p:nvPr>
        </p:nvSpPr>
        <p:spPr>
          <a:xfrm>
            <a:off x="93516" y="945574"/>
            <a:ext cx="11959937" cy="5752938"/>
          </a:xfrm>
        </p:spPr>
        <p:txBody>
          <a:bodyPr>
            <a:noAutofit/>
          </a:bodyPr>
          <a:lstStyle/>
          <a:p>
            <a:pPr marL="0" indent="0" algn="just">
              <a:buNone/>
            </a:pPr>
            <a:endParaRPr lang="fr-FR" sz="2400" b="1" dirty="0" smtClean="0">
              <a:latin typeface="Arial" panose="020B0604020202020204" pitchFamily="34" charset="0"/>
              <a:cs typeface="Arial" panose="020B0604020202020204" pitchFamily="34" charset="0"/>
            </a:endParaRPr>
          </a:p>
          <a:p>
            <a:pPr marL="0" indent="0" algn="just">
              <a:buNone/>
            </a:pPr>
            <a:endParaRPr lang="fr-FR" sz="2400" b="1" dirty="0">
              <a:latin typeface="Arial" panose="020B0604020202020204" pitchFamily="34" charset="0"/>
              <a:cs typeface="Arial" panose="020B0604020202020204" pitchFamily="34" charset="0"/>
            </a:endParaRPr>
          </a:p>
          <a:p>
            <a:pPr marL="0" indent="0" algn="just">
              <a:buNone/>
            </a:pPr>
            <a:endParaRPr lang="fr-FR" sz="2400" b="1" dirty="0">
              <a:latin typeface="Arial" panose="020B0604020202020204" pitchFamily="34" charset="0"/>
              <a:cs typeface="Arial" panose="020B0604020202020204" pitchFamily="34" charset="0"/>
            </a:endParaRPr>
          </a:p>
          <a:p>
            <a:pPr marL="0" indent="0" algn="just">
              <a:buNone/>
            </a:pPr>
            <a:endParaRPr lang="fr-FR" sz="2400" b="1" dirty="0" smtClean="0">
              <a:latin typeface="Arial" panose="020B0604020202020204" pitchFamily="34" charset="0"/>
              <a:cs typeface="Arial" panose="020B0604020202020204" pitchFamily="34" charset="0"/>
            </a:endParaRPr>
          </a:p>
          <a:p>
            <a:pPr marL="0" indent="0" algn="ctr">
              <a:buNone/>
            </a:pPr>
            <a:r>
              <a:rPr lang="fr-FR" sz="4800" b="1" dirty="0" smtClean="0">
                <a:latin typeface="Arial" panose="020B0604020202020204" pitchFamily="34" charset="0"/>
                <a:cs typeface="Arial" panose="020B0604020202020204" pitchFamily="34" charset="0"/>
              </a:rPr>
              <a:t>ATTRIBUTIONS </a:t>
            </a:r>
            <a:r>
              <a:rPr lang="fr-FR" sz="4800" b="1" dirty="0">
                <a:latin typeface="Arial" panose="020B0604020202020204" pitchFamily="34" charset="0"/>
                <a:cs typeface="Arial" panose="020B0604020202020204" pitchFamily="34" charset="0"/>
              </a:rPr>
              <a:t>DE LA CEP</a:t>
            </a:r>
            <a:endParaRPr lang="fr-FR" sz="4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1853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3721" y="255432"/>
            <a:ext cx="8679528" cy="690142"/>
          </a:xfrm>
        </p:spPr>
        <p:txBody>
          <a:bodyPr>
            <a:normAutofit/>
          </a:bodyPr>
          <a:lstStyle/>
          <a:p>
            <a:pPr algn="ctr"/>
            <a:r>
              <a:rPr lang="fr-FR" sz="3200" b="1" dirty="0">
                <a:latin typeface="Arial" panose="020B0604020202020204" pitchFamily="34" charset="0"/>
                <a:cs typeface="Arial" panose="020B0604020202020204" pitchFamily="34" charset="0"/>
              </a:rPr>
              <a:t>ATTRIBUTIONS DE LA CEP</a:t>
            </a:r>
          </a:p>
        </p:txBody>
      </p:sp>
      <p:sp>
        <p:nvSpPr>
          <p:cNvPr id="3" name="Espace réservé du contenu 2"/>
          <p:cNvSpPr>
            <a:spLocks noGrp="1"/>
          </p:cNvSpPr>
          <p:nvPr>
            <p:ph idx="1"/>
          </p:nvPr>
        </p:nvSpPr>
        <p:spPr>
          <a:xfrm>
            <a:off x="93516" y="945574"/>
            <a:ext cx="11959937" cy="5752938"/>
          </a:xfrm>
        </p:spPr>
        <p:txBody>
          <a:bodyPr>
            <a:noAutofit/>
          </a:bodyPr>
          <a:lstStyle/>
          <a:p>
            <a:pPr marL="0" indent="0" algn="just">
              <a:buNone/>
            </a:pPr>
            <a:r>
              <a:rPr lang="fr-FR" sz="4000" dirty="0">
                <a:latin typeface="Arial" panose="020B0604020202020204" pitchFamily="34" charset="0"/>
                <a:cs typeface="Arial" panose="020B0604020202020204" pitchFamily="34" charset="0"/>
              </a:rPr>
              <a:t>La résolution portant création de la Commission d’enquête précise ses attributions ainsi qu’il suit :</a:t>
            </a:r>
          </a:p>
          <a:p>
            <a:pPr lvl="0" algn="just"/>
            <a:r>
              <a:rPr lang="fr-FR" sz="4000" dirty="0">
                <a:latin typeface="Arial" panose="020B0604020202020204" pitchFamily="34" charset="0"/>
                <a:cs typeface="Arial" panose="020B0604020202020204" pitchFamily="34" charset="0"/>
              </a:rPr>
              <a:t>examiner la légalité des activités menées sur toute l’étendue du territoire national et la régularité et des services offerts ;</a:t>
            </a:r>
          </a:p>
          <a:p>
            <a:pPr lvl="0" algn="just"/>
            <a:r>
              <a:rPr lang="fr-FR" sz="4000" dirty="0">
                <a:latin typeface="Arial" panose="020B0604020202020204" pitchFamily="34" charset="0"/>
                <a:cs typeface="Arial" panose="020B0604020202020204" pitchFamily="34" charset="0"/>
              </a:rPr>
              <a:t>évaluer le respect des droits et obligations prévus par les cahiers des charges qui incombent aux sociétés de téléphonie mobile titulaires des licences ;</a:t>
            </a:r>
          </a:p>
          <a:p>
            <a:pPr marL="0" indent="0" algn="just">
              <a:buNone/>
            </a:pP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4063854"/>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695</TotalTime>
  <Words>2081</Words>
  <Application>Microsoft Office PowerPoint</Application>
  <PresentationFormat>Grand écran</PresentationFormat>
  <Paragraphs>302</Paragraphs>
  <Slides>60</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60</vt:i4>
      </vt:variant>
    </vt:vector>
  </HeadingPairs>
  <TitlesOfParts>
    <vt:vector size="71" baseType="lpstr">
      <vt:lpstr>Aharoni</vt:lpstr>
      <vt:lpstr>Algerian</vt:lpstr>
      <vt:lpstr>Arial</vt:lpstr>
      <vt:lpstr>Calibri</vt:lpstr>
      <vt:lpstr>Courier New</vt:lpstr>
      <vt:lpstr>Tahoma</vt:lpstr>
      <vt:lpstr>Times New Roman</vt:lpstr>
      <vt:lpstr>Trebuchet MS</vt:lpstr>
      <vt:lpstr>Wingdings</vt:lpstr>
      <vt:lpstr>Wingdings 3</vt:lpstr>
      <vt:lpstr>Facette</vt:lpstr>
      <vt:lpstr>Présentation PowerPoint</vt:lpstr>
      <vt:lpstr>INTRODUCTION (1/4)</vt:lpstr>
      <vt:lpstr>INTRODUCTION (2/4)</vt:lpstr>
      <vt:lpstr>INTRODUCTION (3/4)</vt:lpstr>
      <vt:lpstr>INTRODUCTION (4/4)</vt:lpstr>
      <vt:lpstr>OBJECTIFS ET MISSIONS DE LA CEP</vt:lpstr>
      <vt:lpstr>OBJECTIFS ET MISSIONS DE LA CEP</vt:lpstr>
      <vt:lpstr>Présentation PowerPoint</vt:lpstr>
      <vt:lpstr>ATTRIBUTIONS DE LA CEP</vt:lpstr>
      <vt:lpstr>ATTRIBUTIONS DE LA CEP</vt:lpstr>
      <vt:lpstr>Présentation PowerPoint</vt:lpstr>
      <vt:lpstr>DES ELEMENTS DE METHODOLOGIE</vt:lpstr>
      <vt:lpstr>DES ELEMENTS DE METHODOLOGIE</vt:lpstr>
      <vt:lpstr>DES ELEMENTS DE METHODOLOGIE</vt:lpstr>
      <vt:lpstr>DES ELEMENTS DE METHODOLOGIE</vt:lpstr>
      <vt:lpstr>Présentation PowerPoint</vt:lpstr>
      <vt:lpstr>DES CONSTATS ET RECOMMANDATIONS</vt:lpstr>
      <vt:lpstr>DES CONSTATS</vt:lpstr>
      <vt:lpstr>DES CONSTATS</vt:lpstr>
      <vt:lpstr>DES CONSTATS</vt:lpstr>
      <vt:lpstr>DES RECOMMANDATIONS</vt:lpstr>
      <vt:lpstr>DES RECOMMANDATIONS</vt:lpstr>
      <vt:lpstr>DES RECOMMANDATIONS</vt:lpstr>
      <vt:lpstr>Présentation PowerPoint</vt:lpstr>
      <vt:lpstr>DES CONSTATS</vt:lpstr>
      <vt:lpstr>DES RECOMMANDATIONS</vt:lpstr>
      <vt:lpstr>Présentation PowerPoint</vt:lpstr>
      <vt:lpstr>DES CONSTATS</vt:lpstr>
      <vt:lpstr>DES RECOMMANDATIONS</vt:lpstr>
      <vt:lpstr>DES RECOMMANDATIONS</vt:lpstr>
      <vt:lpstr>Présentation PowerPoint</vt:lpstr>
      <vt:lpstr>DES CONSTATS</vt:lpstr>
      <vt:lpstr>DES CONSTATS</vt:lpstr>
      <vt:lpstr>DES CONSTATS</vt:lpstr>
      <vt:lpstr>DES CONSTATS</vt:lpstr>
      <vt:lpstr>DES CONSTATS</vt:lpstr>
      <vt:lpstr>DES CONSTATS</vt:lpstr>
      <vt:lpstr>DES RECOMMANDATIONS</vt:lpstr>
      <vt:lpstr>DES RECOMMANDATIONS</vt:lpstr>
      <vt:lpstr>DES RECOMMANDATIONS</vt:lpstr>
      <vt:lpstr>DES RECOMMANDATIONS</vt:lpstr>
      <vt:lpstr>Présentation PowerPoint</vt:lpstr>
      <vt:lpstr>DES CONSTATS</vt:lpstr>
      <vt:lpstr>DES CONSTATS</vt:lpstr>
      <vt:lpstr>DES RECOMMANDATIONS</vt:lpstr>
      <vt:lpstr>Présentation PowerPoint</vt:lpstr>
      <vt:lpstr>DES CONSTATS</vt:lpstr>
      <vt:lpstr>DES RECOMMANDATIONS</vt:lpstr>
      <vt:lpstr>Présentation PowerPoint</vt:lpstr>
      <vt:lpstr>DES CONSTATS</vt:lpstr>
      <vt:lpstr>DES RECOMMANDATIONS</vt:lpstr>
      <vt:lpstr>DES RECOMMANDATIONS</vt:lpstr>
      <vt:lpstr>Présentation PowerPoint</vt:lpstr>
      <vt:lpstr>DES CONSTATS</vt:lpstr>
      <vt:lpstr>DES CONSTATS ET RECOMMANDATIONS</vt:lpstr>
      <vt:lpstr>DES RECOMMANDATIONS</vt:lpstr>
      <vt:lpstr>Présentation PowerPoint</vt:lpstr>
      <vt:lpstr>DES CONSTATS DIVERS</vt:lpstr>
      <vt:lpstr>DES RECOMMANDATIONS RELATIVES AUX CONSTATS DIVERS</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PC</cp:lastModifiedBy>
  <cp:revision>115</cp:revision>
  <cp:lastPrinted>2020-12-23T11:54:19Z</cp:lastPrinted>
  <dcterms:created xsi:type="dcterms:W3CDTF">2020-12-11T21:01:18Z</dcterms:created>
  <dcterms:modified xsi:type="dcterms:W3CDTF">2020-12-23T11:56:56Z</dcterms:modified>
</cp:coreProperties>
</file>