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690" r:id="rId3"/>
    <p:sldId id="320" r:id="rId4"/>
    <p:sldId id="772" r:id="rId5"/>
    <p:sldId id="321" r:id="rId6"/>
    <p:sldId id="799" r:id="rId7"/>
    <p:sldId id="773" r:id="rId8"/>
    <p:sldId id="774" r:id="rId9"/>
    <p:sldId id="775" r:id="rId10"/>
    <p:sldId id="777" r:id="rId11"/>
    <p:sldId id="778" r:id="rId12"/>
    <p:sldId id="779" r:id="rId13"/>
    <p:sldId id="769" r:id="rId14"/>
    <p:sldId id="763" r:id="rId15"/>
    <p:sldId id="764" r:id="rId16"/>
    <p:sldId id="781" r:id="rId17"/>
    <p:sldId id="782" r:id="rId18"/>
    <p:sldId id="783" r:id="rId19"/>
    <p:sldId id="766" r:id="rId20"/>
    <p:sldId id="784" r:id="rId21"/>
    <p:sldId id="767" r:id="rId22"/>
    <p:sldId id="785" r:id="rId23"/>
    <p:sldId id="762" r:id="rId24"/>
    <p:sldId id="790" r:id="rId25"/>
    <p:sldId id="786" r:id="rId26"/>
    <p:sldId id="787" r:id="rId27"/>
    <p:sldId id="788" r:id="rId28"/>
    <p:sldId id="791" r:id="rId29"/>
    <p:sldId id="789" r:id="rId30"/>
    <p:sldId id="792" r:id="rId31"/>
    <p:sldId id="793" r:id="rId32"/>
    <p:sldId id="794" r:id="rId33"/>
    <p:sldId id="796" r:id="rId34"/>
    <p:sldId id="798" r:id="rId35"/>
    <p:sldId id="795" r:id="rId3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99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883" autoAdjust="0"/>
  </p:normalViewPr>
  <p:slideViewPr>
    <p:cSldViewPr snapToGrid="0">
      <p:cViewPr varScale="1">
        <p:scale>
          <a:sx n="67" d="100"/>
          <a:sy n="67" d="100"/>
        </p:scale>
        <p:origin x="644" y="56"/>
      </p:cViewPr>
      <p:guideLst/>
    </p:cSldViewPr>
  </p:slideViewPr>
  <p:notesTextViewPr>
    <p:cViewPr>
      <p:scale>
        <a:sx n="1" d="1"/>
        <a:sy n="1" d="1"/>
      </p:scale>
      <p:origin x="0" y="0"/>
    </p:cViewPr>
  </p:notesTextViewPr>
  <p:sorterViewPr>
    <p:cViewPr>
      <p:scale>
        <a:sx n="100" d="100"/>
        <a:sy n="100" d="100"/>
      </p:scale>
      <p:origin x="0" y="-82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p\Desktop\codel_2_18012021_Treated.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D:\CODEL\Projet%20Ambassade%20de%20France\Document%20stats%20&#233;lectorales\Traitements\Stats%20CENI%20-%20CODEL_Treated_2601202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ODEL\Projet%20Ambassade%20de%20France\Document%20stats%20&#233;lectorales\Traitements\Stats%20CENI%20-%20CODEL_Treated_2601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ODEL\Projet%20Ambassade%20de%20France\Document%20stats%20&#233;lectorales\Traitements\Stats%20CENI%20-%20CODEL_Treated_26012021.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Prési_Taux_Sexe_BF!$F$1</c:f>
              <c:strCache>
                <c:ptCount val="1"/>
                <c:pt idx="0">
                  <c:v>TAUX VOTANTS H</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15875" cap="flat" cmpd="sng" algn="ctr">
              <a:solidFill>
                <a:schemeClr val="accent1">
                  <a:lumMod val="75000"/>
                </a:schemeClr>
              </a:solidFill>
              <a:round/>
            </a:ln>
            <a:effectLst/>
          </c:spPr>
          <c:invertIfNegative val="0"/>
          <c:cat>
            <c:strRef>
              <c:f>Prési_Taux_Sexe_BF!$A$2:$A$390</c:f>
              <c:strCache>
                <c:ptCount val="13"/>
                <c:pt idx="0">
                  <c:v> BOUCLE DU MOUHOUN</c:v>
                </c:pt>
                <c:pt idx="1">
                  <c:v> CASCADES</c:v>
                </c:pt>
                <c:pt idx="2">
                  <c:v> CENTRE</c:v>
                </c:pt>
                <c:pt idx="3">
                  <c:v> CENTRE-EST</c:v>
                </c:pt>
                <c:pt idx="4">
                  <c:v> CENTRE-NORD</c:v>
                </c:pt>
                <c:pt idx="5">
                  <c:v> CENTRE-OUEST</c:v>
                </c:pt>
                <c:pt idx="6">
                  <c:v> CENTRE-SUD</c:v>
                </c:pt>
                <c:pt idx="7">
                  <c:v> EST</c:v>
                </c:pt>
                <c:pt idx="8">
                  <c:v> HAUTS-BASSINS</c:v>
                </c:pt>
                <c:pt idx="9">
                  <c:v> NORD</c:v>
                </c:pt>
                <c:pt idx="10">
                  <c:v> PLATEAU CENTRAL</c:v>
                </c:pt>
                <c:pt idx="11">
                  <c:v> SAHEL</c:v>
                </c:pt>
                <c:pt idx="12">
                  <c:v> SUD-OUEST</c:v>
                </c:pt>
              </c:strCache>
            </c:strRef>
          </c:cat>
          <c:val>
            <c:numRef>
              <c:f>Prési_Taux_Sexe_BF!$F$2:$F$390</c:f>
              <c:numCache>
                <c:formatCode>0.00%</c:formatCode>
                <c:ptCount val="13"/>
                <c:pt idx="0">
                  <c:v>0.51629796642132098</c:v>
                </c:pt>
                <c:pt idx="1">
                  <c:v>0.50508892523301319</c:v>
                </c:pt>
                <c:pt idx="2">
                  <c:v>0.5886541485621154</c:v>
                </c:pt>
                <c:pt idx="3">
                  <c:v>0.53140041205185884</c:v>
                </c:pt>
                <c:pt idx="4">
                  <c:v>0.51969403275754078</c:v>
                </c:pt>
                <c:pt idx="5">
                  <c:v>0.49643157790958109</c:v>
                </c:pt>
                <c:pt idx="6">
                  <c:v>0.56357217260265302</c:v>
                </c:pt>
                <c:pt idx="7">
                  <c:v>0.48518270988174755</c:v>
                </c:pt>
                <c:pt idx="8">
                  <c:v>0.52390469011787599</c:v>
                </c:pt>
                <c:pt idx="9">
                  <c:v>0.51961086994490524</c:v>
                </c:pt>
                <c:pt idx="10">
                  <c:v>0.54450705615621797</c:v>
                </c:pt>
                <c:pt idx="11">
                  <c:v>0.537574057874175</c:v>
                </c:pt>
                <c:pt idx="12">
                  <c:v>0.49568484181822647</c:v>
                </c:pt>
              </c:numCache>
            </c:numRef>
          </c:val>
          <c:extLst>
            <c:ext xmlns:c16="http://schemas.microsoft.com/office/drawing/2014/chart" uri="{C3380CC4-5D6E-409C-BE32-E72D297353CC}">
              <c16:uniqueId val="{00000000-6762-43C5-B673-C24F02FB10FE}"/>
            </c:ext>
          </c:extLst>
        </c:ser>
        <c:ser>
          <c:idx val="1"/>
          <c:order val="1"/>
          <c:tx>
            <c:strRef>
              <c:f>Prési_Taux_Sexe_BF!$I$1</c:f>
              <c:strCache>
                <c:ptCount val="1"/>
                <c:pt idx="0">
                  <c:v>TAUX VOTANTS F</c:v>
                </c:pt>
              </c:strCache>
            </c:strRef>
          </c:tx>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15875" cap="flat" cmpd="sng" algn="ctr">
              <a:solidFill>
                <a:srgbClr val="FF0000"/>
              </a:solidFill>
              <a:round/>
            </a:ln>
            <a:effectLst/>
          </c:spPr>
          <c:invertIfNegative val="0"/>
          <c:cat>
            <c:strRef>
              <c:f>Prési_Taux_Sexe_BF!$A$2:$A$390</c:f>
              <c:strCache>
                <c:ptCount val="13"/>
                <c:pt idx="0">
                  <c:v> BOUCLE DU MOUHOUN</c:v>
                </c:pt>
                <c:pt idx="1">
                  <c:v> CASCADES</c:v>
                </c:pt>
                <c:pt idx="2">
                  <c:v> CENTRE</c:v>
                </c:pt>
                <c:pt idx="3">
                  <c:v> CENTRE-EST</c:v>
                </c:pt>
                <c:pt idx="4">
                  <c:v> CENTRE-NORD</c:v>
                </c:pt>
                <c:pt idx="5">
                  <c:v> CENTRE-OUEST</c:v>
                </c:pt>
                <c:pt idx="6">
                  <c:v> CENTRE-SUD</c:v>
                </c:pt>
                <c:pt idx="7">
                  <c:v> EST</c:v>
                </c:pt>
                <c:pt idx="8">
                  <c:v> HAUTS-BASSINS</c:v>
                </c:pt>
                <c:pt idx="9">
                  <c:v> NORD</c:v>
                </c:pt>
                <c:pt idx="10">
                  <c:v> PLATEAU CENTRAL</c:v>
                </c:pt>
                <c:pt idx="11">
                  <c:v> SAHEL</c:v>
                </c:pt>
                <c:pt idx="12">
                  <c:v> SUD-OUEST</c:v>
                </c:pt>
              </c:strCache>
            </c:strRef>
          </c:cat>
          <c:val>
            <c:numRef>
              <c:f>Prési_Taux_Sexe_BF!$I$2:$I$390</c:f>
              <c:numCache>
                <c:formatCode>0.00%</c:formatCode>
                <c:ptCount val="13"/>
                <c:pt idx="0">
                  <c:v>0.46263539152335581</c:v>
                </c:pt>
                <c:pt idx="1">
                  <c:v>0.45867970975771599</c:v>
                </c:pt>
                <c:pt idx="2">
                  <c:v>0.51794234333622158</c:v>
                </c:pt>
                <c:pt idx="3">
                  <c:v>0.5251571682255024</c:v>
                </c:pt>
                <c:pt idx="4">
                  <c:v>0.50752258738385836</c:v>
                </c:pt>
                <c:pt idx="5">
                  <c:v>0.43076685161736689</c:v>
                </c:pt>
                <c:pt idx="6">
                  <c:v>0.50578576281746257</c:v>
                </c:pt>
                <c:pt idx="7">
                  <c:v>0.50173671887139693</c:v>
                </c:pt>
                <c:pt idx="8">
                  <c:v>0.45898984418662792</c:v>
                </c:pt>
                <c:pt idx="9">
                  <c:v>0.57324361789527567</c:v>
                </c:pt>
                <c:pt idx="10">
                  <c:v>0.55571829925873184</c:v>
                </c:pt>
                <c:pt idx="11">
                  <c:v>0.54089298485301973</c:v>
                </c:pt>
                <c:pt idx="12">
                  <c:v>0.48586648080625283</c:v>
                </c:pt>
              </c:numCache>
            </c:numRef>
          </c:val>
          <c:extLst>
            <c:ext xmlns:c16="http://schemas.microsoft.com/office/drawing/2014/chart" uri="{C3380CC4-5D6E-409C-BE32-E72D297353CC}">
              <c16:uniqueId val="{00000001-6762-43C5-B673-C24F02FB10FE}"/>
            </c:ext>
          </c:extLst>
        </c:ser>
        <c:dLbls>
          <c:showLegendKey val="0"/>
          <c:showVal val="0"/>
          <c:showCatName val="0"/>
          <c:showSerName val="0"/>
          <c:showPercent val="0"/>
          <c:showBubbleSize val="0"/>
        </c:dLbls>
        <c:gapWidth val="100"/>
        <c:overlap val="-24"/>
        <c:axId val="1328135248"/>
        <c:axId val="1328129008"/>
      </c:barChart>
      <c:catAx>
        <c:axId val="132813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328129008"/>
        <c:crosses val="autoZero"/>
        <c:auto val="1"/>
        <c:lblAlgn val="ctr"/>
        <c:lblOffset val="100"/>
        <c:noMultiLvlLbl val="0"/>
      </c:catAx>
      <c:valAx>
        <c:axId val="132812900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3281352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'Bul-Nul-Prési-BF'!$D$1</c:f>
              <c:strCache>
                <c:ptCount val="1"/>
                <c:pt idx="0">
                  <c:v>  BULLETINS_NULS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'Bul-Nul-Prési-BF'!$A$2:$A$390</c:f>
              <c:strCache>
                <c:ptCount val="13"/>
                <c:pt idx="0">
                  <c:v>  BOUCLE DU MOUHOUN </c:v>
                </c:pt>
                <c:pt idx="1">
                  <c:v>  CASCADES </c:v>
                </c:pt>
                <c:pt idx="2">
                  <c:v> CENTRE</c:v>
                </c:pt>
                <c:pt idx="3">
                  <c:v> CENTRE-EST</c:v>
                </c:pt>
                <c:pt idx="4">
                  <c:v> CENTRE-NORD</c:v>
                </c:pt>
                <c:pt idx="5">
                  <c:v> CENTRE-OUEST</c:v>
                </c:pt>
                <c:pt idx="6">
                  <c:v> CENTRE-SUD</c:v>
                </c:pt>
                <c:pt idx="7">
                  <c:v> EST</c:v>
                </c:pt>
                <c:pt idx="8">
                  <c:v> HAUTS-BASSINS</c:v>
                </c:pt>
                <c:pt idx="9">
                  <c:v> NORD</c:v>
                </c:pt>
                <c:pt idx="10">
                  <c:v> PLATEAU CENTRAL</c:v>
                </c:pt>
                <c:pt idx="11">
                  <c:v> SAHEL</c:v>
                </c:pt>
                <c:pt idx="12">
                  <c:v> SUD-OUEST</c:v>
                </c:pt>
              </c:strCache>
            </c:strRef>
          </c:cat>
          <c:val>
            <c:numRef>
              <c:f>'Bul-Nul-Prési-BF'!$D$2:$D$390</c:f>
              <c:numCache>
                <c:formatCode>_-* #\ ##0_-;\-* #\ ##0_-;_-* "-"??_-;_-@_-</c:formatCode>
                <c:ptCount val="13"/>
                <c:pt idx="0">
                  <c:v>12225</c:v>
                </c:pt>
                <c:pt idx="1">
                  <c:v>5762</c:v>
                </c:pt>
                <c:pt idx="2">
                  <c:v>19436</c:v>
                </c:pt>
                <c:pt idx="3">
                  <c:v>12439</c:v>
                </c:pt>
                <c:pt idx="4">
                  <c:v>10453</c:v>
                </c:pt>
                <c:pt idx="5">
                  <c:v>12216</c:v>
                </c:pt>
                <c:pt idx="6">
                  <c:v>6465</c:v>
                </c:pt>
                <c:pt idx="7">
                  <c:v>6992</c:v>
                </c:pt>
                <c:pt idx="8">
                  <c:v>17050</c:v>
                </c:pt>
                <c:pt idx="9">
                  <c:v>10437</c:v>
                </c:pt>
                <c:pt idx="10">
                  <c:v>6972</c:v>
                </c:pt>
                <c:pt idx="11">
                  <c:v>5629</c:v>
                </c:pt>
                <c:pt idx="12">
                  <c:v>7173</c:v>
                </c:pt>
              </c:numCache>
            </c:numRef>
          </c:val>
          <c:extLst>
            <c:ext xmlns:c16="http://schemas.microsoft.com/office/drawing/2014/chart" uri="{C3380CC4-5D6E-409C-BE32-E72D297353CC}">
              <c16:uniqueId val="{00000000-ED55-488F-8EB2-469B97A5B42C}"/>
            </c:ext>
          </c:extLst>
        </c:ser>
        <c:dLbls>
          <c:dLblPos val="outEnd"/>
          <c:showLegendKey val="0"/>
          <c:showVal val="1"/>
          <c:showCatName val="0"/>
          <c:showSerName val="0"/>
          <c:showPercent val="0"/>
          <c:showBubbleSize val="0"/>
        </c:dLbls>
        <c:gapWidth val="100"/>
        <c:axId val="1250901936"/>
        <c:axId val="1250904656"/>
      </c:barChart>
      <c:catAx>
        <c:axId val="125090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250904656"/>
        <c:crosses val="autoZero"/>
        <c:auto val="1"/>
        <c:lblAlgn val="ctr"/>
        <c:lblOffset val="100"/>
        <c:noMultiLvlLbl val="0"/>
      </c:catAx>
      <c:valAx>
        <c:axId val="1250904656"/>
        <c:scaling>
          <c:orientation val="minMax"/>
        </c:scaling>
        <c:delete val="1"/>
        <c:axPos val="b"/>
        <c:majorGridlines>
          <c:spPr>
            <a:ln w="9525" cap="flat" cmpd="sng" algn="ctr">
              <a:solidFill>
                <a:schemeClr val="tx1">
                  <a:lumMod val="15000"/>
                  <a:lumOff val="85000"/>
                </a:schemeClr>
              </a:solidFill>
              <a:round/>
            </a:ln>
            <a:effectLst/>
          </c:spPr>
        </c:majorGridlines>
        <c:numFmt formatCode="_-* #\ ##0_-;\-* #\ ##0_-;_-* &quot;-&quot;??_-;_-@_-" sourceLinked="1"/>
        <c:majorTickMark val="none"/>
        <c:minorTickMark val="none"/>
        <c:tickLblPos val="nextTo"/>
        <c:crossAx val="125090193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0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'Bul-Nul-Prési-D'!$C$1</c:f>
              <c:strCache>
                <c:ptCount val="1"/>
                <c:pt idx="0">
                  <c:v>  BULLETINS_NULS </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'Bul-Nul-Prési-D'!$A$2:$A$51</c:f>
              <c:strCache>
                <c:ptCount val="22"/>
                <c:pt idx="0">
                  <c:v> AFRIQUE DU SUD</c:v>
                </c:pt>
                <c:pt idx="1">
                  <c:v> BENIN</c:v>
                </c:pt>
                <c:pt idx="2">
                  <c:v> COTE D'IVOIRE</c:v>
                </c:pt>
                <c:pt idx="3">
                  <c:v> EGYPTE</c:v>
                </c:pt>
                <c:pt idx="4">
                  <c:v> GABON</c:v>
                </c:pt>
                <c:pt idx="5">
                  <c:v> GHANA</c:v>
                </c:pt>
                <c:pt idx="6">
                  <c:v> LIBYE</c:v>
                </c:pt>
                <c:pt idx="7">
                  <c:v> MALI</c:v>
                </c:pt>
                <c:pt idx="8">
                  <c:v> MAROC</c:v>
                </c:pt>
                <c:pt idx="9">
                  <c:v> NIGER</c:v>
                </c:pt>
                <c:pt idx="10">
                  <c:v> NIGERIA</c:v>
                </c:pt>
                <c:pt idx="11">
                  <c:v> SENEGAL</c:v>
                </c:pt>
                <c:pt idx="12">
                  <c:v> TCHAD</c:v>
                </c:pt>
                <c:pt idx="13">
                  <c:v> TOGO</c:v>
                </c:pt>
                <c:pt idx="14">
                  <c:v> TUNISIE</c:v>
                </c:pt>
                <c:pt idx="15">
                  <c:v> CANADA</c:v>
                </c:pt>
                <c:pt idx="16">
                  <c:v> ETATS-UNIES</c:v>
                </c:pt>
                <c:pt idx="17">
                  <c:v> ARABIE SAOUDITE</c:v>
                </c:pt>
                <c:pt idx="18">
                  <c:v> ALLEMAGNE</c:v>
                </c:pt>
                <c:pt idx="19">
                  <c:v> BELGIQUE</c:v>
                </c:pt>
                <c:pt idx="20">
                  <c:v> FRANCE</c:v>
                </c:pt>
                <c:pt idx="21">
                  <c:v> ITALIE</c:v>
                </c:pt>
              </c:strCache>
            </c:strRef>
          </c:cat>
          <c:val>
            <c:numRef>
              <c:f>'Bul-Nul-Prési-D'!$C$2:$C$51</c:f>
              <c:numCache>
                <c:formatCode>General</c:formatCode>
                <c:ptCount val="22"/>
                <c:pt idx="0">
                  <c:v>0</c:v>
                </c:pt>
                <c:pt idx="1">
                  <c:v>5</c:v>
                </c:pt>
                <c:pt idx="2">
                  <c:v>74</c:v>
                </c:pt>
                <c:pt idx="3">
                  <c:v>1</c:v>
                </c:pt>
                <c:pt idx="4">
                  <c:v>33</c:v>
                </c:pt>
                <c:pt idx="5">
                  <c:v>4</c:v>
                </c:pt>
                <c:pt idx="6">
                  <c:v>4</c:v>
                </c:pt>
                <c:pt idx="7">
                  <c:v>14</c:v>
                </c:pt>
                <c:pt idx="8">
                  <c:v>3</c:v>
                </c:pt>
                <c:pt idx="9">
                  <c:v>23</c:v>
                </c:pt>
                <c:pt idx="10">
                  <c:v>2</c:v>
                </c:pt>
                <c:pt idx="11">
                  <c:v>11</c:v>
                </c:pt>
                <c:pt idx="12">
                  <c:v>11</c:v>
                </c:pt>
                <c:pt idx="13">
                  <c:v>17</c:v>
                </c:pt>
                <c:pt idx="14">
                  <c:v>6</c:v>
                </c:pt>
                <c:pt idx="15">
                  <c:v>2</c:v>
                </c:pt>
                <c:pt idx="16">
                  <c:v>8</c:v>
                </c:pt>
                <c:pt idx="17">
                  <c:v>1</c:v>
                </c:pt>
                <c:pt idx="18">
                  <c:v>0</c:v>
                </c:pt>
                <c:pt idx="19">
                  <c:v>2</c:v>
                </c:pt>
                <c:pt idx="20">
                  <c:v>12</c:v>
                </c:pt>
                <c:pt idx="21">
                  <c:v>14</c:v>
                </c:pt>
              </c:numCache>
            </c:numRef>
          </c:val>
          <c:extLst>
            <c:ext xmlns:c16="http://schemas.microsoft.com/office/drawing/2014/chart" uri="{C3380CC4-5D6E-409C-BE32-E72D297353CC}">
              <c16:uniqueId val="{00000000-B0E6-479D-9C1C-DF14976A648D}"/>
            </c:ext>
          </c:extLst>
        </c:ser>
        <c:dLbls>
          <c:dLblPos val="outEnd"/>
          <c:showLegendKey val="0"/>
          <c:showVal val="1"/>
          <c:showCatName val="0"/>
          <c:showSerName val="0"/>
          <c:showPercent val="0"/>
          <c:showBubbleSize val="0"/>
        </c:dLbls>
        <c:gapWidth val="100"/>
        <c:axId val="1250892144"/>
        <c:axId val="1250898128"/>
      </c:barChart>
      <c:catAx>
        <c:axId val="12508921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50898128"/>
        <c:crosses val="autoZero"/>
        <c:auto val="1"/>
        <c:lblAlgn val="ctr"/>
        <c:lblOffset val="100"/>
        <c:noMultiLvlLbl val="0"/>
      </c:catAx>
      <c:valAx>
        <c:axId val="1250898128"/>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1250892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'Candi-Sexe-Age'!$B$1:$M$1</c:f>
              <c:strCache>
                <c:ptCount val="12"/>
                <c:pt idx="0">
                  <c:v>  H_TITULAIRES_M25 </c:v>
                </c:pt>
                <c:pt idx="1">
                  <c:v>  H_TITULAIRES_25_35 </c:v>
                </c:pt>
                <c:pt idx="2">
                  <c:v>  H_TITULAIRES_P35 </c:v>
                </c:pt>
                <c:pt idx="3">
                  <c:v>  F_TITULAIRES_M25 </c:v>
                </c:pt>
                <c:pt idx="4">
                  <c:v>  F_TITULAIRES_25_35 </c:v>
                </c:pt>
                <c:pt idx="5">
                  <c:v>  F_TITULAIRES_P35 </c:v>
                </c:pt>
                <c:pt idx="6">
                  <c:v>  H_SUPPLEANTS_M25 </c:v>
                </c:pt>
                <c:pt idx="7">
                  <c:v>  H_SUPPLEANTS_25_35 </c:v>
                </c:pt>
                <c:pt idx="8">
                  <c:v>  H_SUPPLEANTS_P35 </c:v>
                </c:pt>
                <c:pt idx="9">
                  <c:v>  F_SUPPLEANTS_M25 </c:v>
                </c:pt>
                <c:pt idx="10">
                  <c:v>  F_SUPPLEANTS_25_35 </c:v>
                </c:pt>
                <c:pt idx="11">
                  <c:v>  F_SUPPLEANTS_P35 </c:v>
                </c:pt>
              </c:strCache>
            </c:strRef>
          </c:cat>
          <c:val>
            <c:numRef>
              <c:f>'Candi-Sexe-Age'!$B$128:$M$128</c:f>
              <c:numCache>
                <c:formatCode>_-* #\ ##0_-;\-* #\ ##0_-;_-* "-"??_-;_-@_-</c:formatCode>
                <c:ptCount val="12"/>
                <c:pt idx="0">
                  <c:v>337</c:v>
                </c:pt>
                <c:pt idx="1">
                  <c:v>1185</c:v>
                </c:pt>
                <c:pt idx="2">
                  <c:v>2366</c:v>
                </c:pt>
                <c:pt idx="3">
                  <c:v>223</c:v>
                </c:pt>
                <c:pt idx="4">
                  <c:v>482</c:v>
                </c:pt>
                <c:pt idx="5">
                  <c:v>741</c:v>
                </c:pt>
                <c:pt idx="6">
                  <c:v>407</c:v>
                </c:pt>
                <c:pt idx="7">
                  <c:v>1136</c:v>
                </c:pt>
                <c:pt idx="8">
                  <c:v>2102</c:v>
                </c:pt>
                <c:pt idx="9">
                  <c:v>151</c:v>
                </c:pt>
                <c:pt idx="10">
                  <c:v>528</c:v>
                </c:pt>
                <c:pt idx="11">
                  <c:v>741</c:v>
                </c:pt>
              </c:numCache>
            </c:numRef>
          </c:val>
          <c:extLst>
            <c:ext xmlns:c16="http://schemas.microsoft.com/office/drawing/2014/chart" uri="{C3380CC4-5D6E-409C-BE32-E72D297353CC}">
              <c16:uniqueId val="{00000000-395C-445B-B8B1-55C617F9ADD0}"/>
            </c:ext>
          </c:extLst>
        </c:ser>
        <c:dLbls>
          <c:dLblPos val="outEnd"/>
          <c:showLegendKey val="0"/>
          <c:showVal val="1"/>
          <c:showCatName val="0"/>
          <c:showSerName val="0"/>
          <c:showPercent val="0"/>
          <c:showBubbleSize val="0"/>
        </c:dLbls>
        <c:gapWidth val="100"/>
        <c:axId val="1250894864"/>
        <c:axId val="1250895952"/>
      </c:barChart>
      <c:catAx>
        <c:axId val="12508948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en-US"/>
          </a:p>
        </c:txPr>
        <c:crossAx val="1250895952"/>
        <c:crosses val="autoZero"/>
        <c:auto val="1"/>
        <c:lblAlgn val="ctr"/>
        <c:lblOffset val="100"/>
        <c:noMultiLvlLbl val="0"/>
      </c:catAx>
      <c:valAx>
        <c:axId val="1250895952"/>
        <c:scaling>
          <c:orientation val="minMax"/>
        </c:scaling>
        <c:delete val="1"/>
        <c:axPos val="b"/>
        <c:majorGridlines>
          <c:spPr>
            <a:ln w="9525" cap="flat" cmpd="sng" algn="ctr">
              <a:solidFill>
                <a:schemeClr val="tx1">
                  <a:lumMod val="15000"/>
                  <a:lumOff val="85000"/>
                </a:schemeClr>
              </a:solidFill>
              <a:round/>
            </a:ln>
            <a:effectLst/>
          </c:spPr>
        </c:majorGridlines>
        <c:numFmt formatCode="_-* #\ ##0_-;\-* #\ ##0_-;_-* &quot;-&quot;??_-;_-@_-" sourceLinked="1"/>
        <c:majorTickMark val="none"/>
        <c:minorTickMark val="none"/>
        <c:tickLblPos val="nextTo"/>
        <c:crossAx val="125089486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6">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C5098-01BB-4D3B-AA5C-2C93FBE316A5}"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fr-FR"/>
        </a:p>
      </dgm:t>
    </dgm:pt>
    <dgm:pt modelId="{A6FB970A-FC7D-448E-8B30-30CA9C3A16E1}">
      <dgm:prSet phldrT="[Texte]" custT="1"/>
      <dgm:spPr>
        <a:solidFill>
          <a:srgbClr val="0000CC">
            <a:alpha val="90000"/>
          </a:srgbClr>
        </a:solidFill>
      </dgm:spPr>
      <dgm:t>
        <a:bodyPr/>
        <a:lstStyle/>
        <a:p>
          <a:r>
            <a:rPr lang="fr-FR" sz="3000" b="1" dirty="0">
              <a:solidFill>
                <a:schemeClr val="bg1"/>
              </a:solidFill>
              <a:latin typeface="Arial Narrow" panose="020B0606020202030204" pitchFamily="34" charset="0"/>
            </a:rPr>
            <a:t>Objectifs, aperçu méthodologique, limites</a:t>
          </a:r>
        </a:p>
      </dgm:t>
    </dgm:pt>
    <dgm:pt modelId="{26FCB364-0DC5-4026-A9FF-30A197FDD73E}" type="parTrans" cxnId="{87594189-6868-4654-817E-4E3B7CDDE456}">
      <dgm:prSet/>
      <dgm:spPr/>
      <dgm:t>
        <a:bodyPr/>
        <a:lstStyle/>
        <a:p>
          <a:endParaRPr lang="fr-FR" sz="3200"/>
        </a:p>
      </dgm:t>
    </dgm:pt>
    <dgm:pt modelId="{0F71E66C-7F21-4884-9DAB-F8FFB044EA8F}" type="sibTrans" cxnId="{87594189-6868-4654-817E-4E3B7CDDE456}">
      <dgm:prSet/>
      <dgm:spPr/>
      <dgm:t>
        <a:bodyPr/>
        <a:lstStyle/>
        <a:p>
          <a:endParaRPr lang="fr-FR" sz="3200"/>
        </a:p>
      </dgm:t>
    </dgm:pt>
    <dgm:pt modelId="{C36C7E54-7565-4486-BD1A-C9D67E1243EA}">
      <dgm:prSet phldrT="[Texte]" phldr="1" custT="1"/>
      <dgm:spPr>
        <a:solidFill>
          <a:srgbClr val="FF0000"/>
        </a:solidFill>
      </dgm:spPr>
      <dgm:t>
        <a:bodyPr/>
        <a:lstStyle/>
        <a:p>
          <a:endParaRPr lang="fr-FR" sz="3200"/>
        </a:p>
      </dgm:t>
    </dgm:pt>
    <dgm:pt modelId="{E2FFE960-7180-4607-868B-A2EB5D184E6E}" type="parTrans" cxnId="{B3EDB668-3CDC-4879-8726-FA6251F791BE}">
      <dgm:prSet/>
      <dgm:spPr/>
      <dgm:t>
        <a:bodyPr/>
        <a:lstStyle/>
        <a:p>
          <a:endParaRPr lang="fr-FR" sz="3200"/>
        </a:p>
      </dgm:t>
    </dgm:pt>
    <dgm:pt modelId="{56A9FA6F-2C8A-483E-83E9-D0A20BD486F1}" type="sibTrans" cxnId="{B3EDB668-3CDC-4879-8726-FA6251F791BE}">
      <dgm:prSet/>
      <dgm:spPr/>
      <dgm:t>
        <a:bodyPr/>
        <a:lstStyle/>
        <a:p>
          <a:endParaRPr lang="fr-FR" sz="3200"/>
        </a:p>
      </dgm:t>
    </dgm:pt>
    <dgm:pt modelId="{858B1477-4CBE-4F2B-907D-79C24DF15E64}">
      <dgm:prSet phldrT="[Texte]" phldr="1" custT="1"/>
      <dgm:spPr>
        <a:solidFill>
          <a:srgbClr val="FF0000"/>
        </a:solidFill>
      </dgm:spPr>
      <dgm:t>
        <a:bodyPr/>
        <a:lstStyle/>
        <a:p>
          <a:endParaRPr lang="fr-FR" sz="3200" dirty="0"/>
        </a:p>
      </dgm:t>
    </dgm:pt>
    <dgm:pt modelId="{7A795755-C86E-4BC5-A960-34EF5104DAED}" type="parTrans" cxnId="{804B6332-A6F1-40CC-93CB-CCC378DF4E74}">
      <dgm:prSet/>
      <dgm:spPr/>
      <dgm:t>
        <a:bodyPr/>
        <a:lstStyle/>
        <a:p>
          <a:endParaRPr lang="fr-FR" sz="3200"/>
        </a:p>
      </dgm:t>
    </dgm:pt>
    <dgm:pt modelId="{3D563859-3E6A-4995-BFF4-9CB049420DFC}" type="sibTrans" cxnId="{804B6332-A6F1-40CC-93CB-CCC378DF4E74}">
      <dgm:prSet/>
      <dgm:spPr/>
      <dgm:t>
        <a:bodyPr/>
        <a:lstStyle/>
        <a:p>
          <a:endParaRPr lang="fr-FR" sz="3200"/>
        </a:p>
      </dgm:t>
    </dgm:pt>
    <dgm:pt modelId="{CA0766CD-7346-4B00-BC6F-DAD3E796E516}">
      <dgm:prSet phldrT="[Texte]" custT="1"/>
      <dgm:spPr>
        <a:solidFill>
          <a:srgbClr val="0000CC">
            <a:alpha val="90000"/>
          </a:srgbClr>
        </a:solidFill>
      </dgm:spPr>
      <dgm:t>
        <a:bodyPr/>
        <a:lstStyle/>
        <a:p>
          <a:r>
            <a:rPr lang="fr-FR" sz="3000" b="1" kern="1200" dirty="0">
              <a:solidFill>
                <a:prstClr val="white"/>
              </a:solidFill>
              <a:latin typeface="Arial Narrow" panose="020B0606020202030204" pitchFamily="34" charset="0"/>
              <a:ea typeface="+mn-ea"/>
              <a:cs typeface="+mn-cs"/>
            </a:rPr>
            <a:t>Nombre et taux de participation</a:t>
          </a:r>
        </a:p>
      </dgm:t>
    </dgm:pt>
    <dgm:pt modelId="{F64F8243-740B-4EC1-9BEC-F05432491EE2}" type="parTrans" cxnId="{DFB56BB0-E45F-4D9F-9C8D-C471C45615C2}">
      <dgm:prSet/>
      <dgm:spPr/>
      <dgm:t>
        <a:bodyPr/>
        <a:lstStyle/>
        <a:p>
          <a:endParaRPr lang="fr-FR" sz="3200"/>
        </a:p>
      </dgm:t>
    </dgm:pt>
    <dgm:pt modelId="{5E61735E-F288-4A78-A181-1A1AB208338B}" type="sibTrans" cxnId="{DFB56BB0-E45F-4D9F-9C8D-C471C45615C2}">
      <dgm:prSet/>
      <dgm:spPr/>
      <dgm:t>
        <a:bodyPr/>
        <a:lstStyle/>
        <a:p>
          <a:endParaRPr lang="fr-FR" sz="3200"/>
        </a:p>
      </dgm:t>
    </dgm:pt>
    <dgm:pt modelId="{C17E0387-3F07-4C1C-91B6-B8BD6940FA2C}">
      <dgm:prSet phldrT="[Texte]" phldr="1" custT="1"/>
      <dgm:spPr>
        <a:solidFill>
          <a:srgbClr val="FF0000"/>
        </a:solidFill>
      </dgm:spPr>
      <dgm:t>
        <a:bodyPr/>
        <a:lstStyle/>
        <a:p>
          <a:endParaRPr lang="fr-FR" sz="3200" dirty="0"/>
        </a:p>
      </dgm:t>
    </dgm:pt>
    <dgm:pt modelId="{62F97C8A-8FB8-4464-BF3B-C3E4AE36832F}" type="parTrans" cxnId="{7BCE0FC4-253C-4104-9833-37589FF696C6}">
      <dgm:prSet/>
      <dgm:spPr/>
      <dgm:t>
        <a:bodyPr/>
        <a:lstStyle/>
        <a:p>
          <a:endParaRPr lang="fr-FR" sz="3200"/>
        </a:p>
      </dgm:t>
    </dgm:pt>
    <dgm:pt modelId="{20003CAF-A7D6-4E2D-B88F-26ADC2A12148}" type="sibTrans" cxnId="{7BCE0FC4-253C-4104-9833-37589FF696C6}">
      <dgm:prSet/>
      <dgm:spPr/>
      <dgm:t>
        <a:bodyPr/>
        <a:lstStyle/>
        <a:p>
          <a:endParaRPr lang="fr-FR" sz="3200"/>
        </a:p>
      </dgm:t>
    </dgm:pt>
    <dgm:pt modelId="{DE910A88-016A-4CBD-97EE-0D98D96AA71E}">
      <dgm:prSet phldrT="[Texte]" custT="1"/>
      <dgm:spPr>
        <a:solidFill>
          <a:srgbClr val="0000CC">
            <a:alpha val="90000"/>
          </a:srgbClr>
        </a:solidFill>
      </dgm:spPr>
      <dgm:t>
        <a:bodyPr/>
        <a:lstStyle/>
        <a:p>
          <a:r>
            <a:rPr lang="fr-FR" sz="3000" b="1" kern="1200" dirty="0">
              <a:solidFill>
                <a:prstClr val="white"/>
              </a:solidFill>
              <a:latin typeface="Arial Narrow" panose="020B0606020202030204" pitchFamily="34" charset="0"/>
              <a:ea typeface="+mn-ea"/>
              <a:cs typeface="+mn-cs"/>
            </a:rPr>
            <a:t>Les candidatures</a:t>
          </a:r>
        </a:p>
      </dgm:t>
    </dgm:pt>
    <dgm:pt modelId="{2C3844D7-0914-4DAA-B3A6-D628374ABB17}" type="parTrans" cxnId="{1B91978A-656F-4C3F-A1E0-A167235DE4F3}">
      <dgm:prSet/>
      <dgm:spPr/>
      <dgm:t>
        <a:bodyPr/>
        <a:lstStyle/>
        <a:p>
          <a:endParaRPr lang="fr-FR" sz="3200"/>
        </a:p>
      </dgm:t>
    </dgm:pt>
    <dgm:pt modelId="{0DBA534F-3168-4CD8-AB06-5676F97F08ED}" type="sibTrans" cxnId="{1B91978A-656F-4C3F-A1E0-A167235DE4F3}">
      <dgm:prSet/>
      <dgm:spPr/>
      <dgm:t>
        <a:bodyPr/>
        <a:lstStyle/>
        <a:p>
          <a:endParaRPr lang="fr-FR" sz="3200"/>
        </a:p>
      </dgm:t>
    </dgm:pt>
    <dgm:pt modelId="{1C6A355D-53A3-4824-B05D-0450E95016A7}">
      <dgm:prSet phldrT="[Texte]" custT="1"/>
      <dgm:spPr>
        <a:solidFill>
          <a:srgbClr val="FF0000">
            <a:alpha val="90000"/>
          </a:srgbClr>
        </a:solidFill>
      </dgm:spPr>
      <dgm:t>
        <a:bodyPr/>
        <a:lstStyle/>
        <a:p>
          <a:endParaRPr lang="fr-FR" sz="3200" b="1" kern="1200" dirty="0">
            <a:solidFill>
              <a:prstClr val="white"/>
            </a:solidFill>
            <a:latin typeface="Arial Narrow" panose="020B0606020202030204" pitchFamily="34" charset="0"/>
            <a:ea typeface="+mn-ea"/>
            <a:cs typeface="+mn-cs"/>
          </a:endParaRPr>
        </a:p>
      </dgm:t>
    </dgm:pt>
    <dgm:pt modelId="{3054BD91-2C9D-4188-8C73-49B41A2D8740}" type="parTrans" cxnId="{F1E7421D-740B-4C22-9035-A85316911ACA}">
      <dgm:prSet/>
      <dgm:spPr/>
      <dgm:t>
        <a:bodyPr/>
        <a:lstStyle/>
        <a:p>
          <a:endParaRPr lang="en-US"/>
        </a:p>
      </dgm:t>
    </dgm:pt>
    <dgm:pt modelId="{2973C7EB-13DA-4A05-AD84-FC0886A46689}" type="sibTrans" cxnId="{F1E7421D-740B-4C22-9035-A85316911ACA}">
      <dgm:prSet/>
      <dgm:spPr/>
      <dgm:t>
        <a:bodyPr/>
        <a:lstStyle/>
        <a:p>
          <a:endParaRPr lang="en-US"/>
        </a:p>
      </dgm:t>
    </dgm:pt>
    <dgm:pt modelId="{53AFF04E-164A-450D-AD65-B0323066E905}">
      <dgm:prSet custT="1"/>
      <dgm:spPr>
        <a:solidFill>
          <a:srgbClr val="0000CC">
            <a:alpha val="90000"/>
          </a:srgbClr>
        </a:solidFill>
      </dgm:spPr>
      <dgm:t>
        <a:bodyPr/>
        <a:lstStyle/>
        <a:p>
          <a:r>
            <a:rPr lang="fr-FR" sz="3000" b="1" dirty="0">
              <a:solidFill>
                <a:schemeClr val="bg1"/>
              </a:solidFill>
              <a:latin typeface="Arial Narrow" panose="020B0606020202030204" pitchFamily="34" charset="0"/>
            </a:rPr>
            <a:t>La liste des partis représentés à l’Assemblée nationale</a:t>
          </a:r>
          <a:endParaRPr lang="en-US" sz="3000" b="1" dirty="0">
            <a:solidFill>
              <a:schemeClr val="bg1"/>
            </a:solidFill>
            <a:latin typeface="Arial Narrow" panose="020B0606020202030204" pitchFamily="34" charset="0"/>
          </a:endParaRPr>
        </a:p>
      </dgm:t>
    </dgm:pt>
    <dgm:pt modelId="{17C27269-2D3D-482B-927B-C8E3D73373D4}" type="parTrans" cxnId="{FA4D4EAF-D9E7-4C8C-9C83-0BB4489561A7}">
      <dgm:prSet/>
      <dgm:spPr/>
      <dgm:t>
        <a:bodyPr/>
        <a:lstStyle/>
        <a:p>
          <a:endParaRPr lang="en-US"/>
        </a:p>
      </dgm:t>
    </dgm:pt>
    <dgm:pt modelId="{6D158D9E-19AB-496A-B2A1-5524218DD866}" type="sibTrans" cxnId="{FA4D4EAF-D9E7-4C8C-9C83-0BB4489561A7}">
      <dgm:prSet/>
      <dgm:spPr/>
      <dgm:t>
        <a:bodyPr/>
        <a:lstStyle/>
        <a:p>
          <a:endParaRPr lang="en-US"/>
        </a:p>
      </dgm:t>
    </dgm:pt>
    <dgm:pt modelId="{07FF3E8E-7FE5-4CAD-9022-0F29811033D1}">
      <dgm:prSet phldrT="[Texte]" custT="1"/>
      <dgm:spPr>
        <a:solidFill>
          <a:srgbClr val="0000CC">
            <a:alpha val="90000"/>
          </a:srgb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extrusionH="190500" prstMaterial="dkEdge">
          <a:bevelT w="135400" h="16350" prst="relaxedInset"/>
          <a:contourClr>
            <a:prstClr val="white"/>
          </a:contourClr>
        </a:sp3d>
      </dgm:spPr>
      <dgm:t>
        <a:bodyPr spcFirstLastPara="0" vert="horz" wrap="square" lIns="256032" tIns="22860" rIns="22860" bIns="22860" numCol="1" spcCol="1270" anchor="ctr" anchorCtr="0"/>
        <a:lstStyle/>
        <a:p>
          <a:r>
            <a:rPr lang="fr-FR" sz="3000" b="1" kern="1200" dirty="0">
              <a:solidFill>
                <a:prstClr val="white"/>
              </a:solidFill>
              <a:latin typeface="Arial Narrow" panose="020B0606020202030204" pitchFamily="34" charset="0"/>
              <a:ea typeface="+mn-ea"/>
              <a:cs typeface="+mn-cs"/>
            </a:rPr>
            <a:t>Les inscrits sur le fichier électoral</a:t>
          </a:r>
        </a:p>
      </dgm:t>
    </dgm:pt>
    <dgm:pt modelId="{EC459CA6-EA1D-4FE4-8103-EAE1BC98D489}" type="parTrans" cxnId="{43100437-B3D1-45E7-89B2-366FEBD04BE6}">
      <dgm:prSet/>
      <dgm:spPr/>
      <dgm:t>
        <a:bodyPr/>
        <a:lstStyle/>
        <a:p>
          <a:endParaRPr lang="en-US"/>
        </a:p>
      </dgm:t>
    </dgm:pt>
    <dgm:pt modelId="{9A04DBEC-4956-49F0-9D9C-32BF4998336D}" type="sibTrans" cxnId="{43100437-B3D1-45E7-89B2-366FEBD04BE6}">
      <dgm:prSet/>
      <dgm:spPr/>
      <dgm:t>
        <a:bodyPr/>
        <a:lstStyle/>
        <a:p>
          <a:endParaRPr lang="en-US"/>
        </a:p>
      </dgm:t>
    </dgm:pt>
    <dgm:pt modelId="{75ACBC3B-9135-448A-B5CC-3B4AAA51C9AB}">
      <dgm:prSet phldrT="[Texte]" custT="1"/>
      <dgm:spPr>
        <a:solidFill>
          <a:srgbClr val="FF0000"/>
        </a:solidFill>
      </dgm:spPr>
      <dgm:t>
        <a:bodyPr/>
        <a:lstStyle/>
        <a:p>
          <a:endParaRPr lang="fr-FR" sz="3200" dirty="0"/>
        </a:p>
      </dgm:t>
    </dgm:pt>
    <dgm:pt modelId="{F85DED7F-F746-4B7E-A0C5-810CD305C9DB}" type="sibTrans" cxnId="{1CDEDB32-9EFA-40E2-8C3B-6D7E3DA3057D}">
      <dgm:prSet/>
      <dgm:spPr/>
      <dgm:t>
        <a:bodyPr/>
        <a:lstStyle/>
        <a:p>
          <a:endParaRPr lang="fr-FR" sz="3200"/>
        </a:p>
      </dgm:t>
    </dgm:pt>
    <dgm:pt modelId="{ADCA3268-5816-482F-A7E6-CAAFB5BE3A64}" type="parTrans" cxnId="{1CDEDB32-9EFA-40E2-8C3B-6D7E3DA3057D}">
      <dgm:prSet/>
      <dgm:spPr/>
      <dgm:t>
        <a:bodyPr/>
        <a:lstStyle/>
        <a:p>
          <a:endParaRPr lang="fr-FR" sz="3200"/>
        </a:p>
      </dgm:t>
    </dgm:pt>
    <dgm:pt modelId="{1651F9AF-DE1D-4A5A-B236-C9DE7F2C4629}">
      <dgm:prSet phldrT="[Texte]" custT="1"/>
      <dgm:spPr>
        <a:solidFill>
          <a:srgbClr val="0000CC">
            <a:alpha val="90000"/>
          </a:srgbClr>
        </a:solidFill>
      </dgm:spPr>
      <dgm:t>
        <a:bodyPr/>
        <a:lstStyle/>
        <a:p>
          <a:r>
            <a:rPr lang="fr-FR" sz="3000" b="1" dirty="0">
              <a:solidFill>
                <a:prstClr val="white"/>
              </a:solidFill>
              <a:latin typeface="Arial Narrow" panose="020B0606020202030204" pitchFamily="34" charset="0"/>
              <a:ea typeface="+mn-ea"/>
              <a:cs typeface="+mn-cs"/>
            </a:rPr>
            <a:t>Le potentiel électoral</a:t>
          </a:r>
          <a:endParaRPr lang="fr-FR" sz="3000" b="1" dirty="0">
            <a:solidFill>
              <a:schemeClr val="bg1"/>
            </a:solidFill>
            <a:latin typeface="Arial Narrow" panose="020B0606020202030204" pitchFamily="34" charset="0"/>
          </a:endParaRPr>
        </a:p>
      </dgm:t>
    </dgm:pt>
    <dgm:pt modelId="{376213B9-5C15-40A6-9A52-135DA4C5C90A}" type="parTrans" cxnId="{D1F7F862-F635-411A-AFAE-E52675E0FEF7}">
      <dgm:prSet/>
      <dgm:spPr/>
      <dgm:t>
        <a:bodyPr/>
        <a:lstStyle/>
        <a:p>
          <a:endParaRPr lang="en-US"/>
        </a:p>
      </dgm:t>
    </dgm:pt>
    <dgm:pt modelId="{4C25C56F-328D-4368-B47C-78AAB7FE46F5}" type="sibTrans" cxnId="{D1F7F862-F635-411A-AFAE-E52675E0FEF7}">
      <dgm:prSet/>
      <dgm:spPr/>
      <dgm:t>
        <a:bodyPr/>
        <a:lstStyle/>
        <a:p>
          <a:endParaRPr lang="en-US"/>
        </a:p>
      </dgm:t>
    </dgm:pt>
    <dgm:pt modelId="{C7C918D7-FE9E-43C4-8547-5985DFF30E06}">
      <dgm:prSet phldrT="[Texte]" custT="1"/>
      <dgm:spPr>
        <a:solidFill>
          <a:srgbClr val="0000CC">
            <a:alpha val="90000"/>
          </a:srgb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extrusionH="190500" prstMaterial="dkEdge">
          <a:bevelT w="135400" h="16350" prst="relaxedInset"/>
          <a:contourClr>
            <a:prstClr val="white"/>
          </a:contourClr>
        </a:sp3d>
      </dgm:spPr>
      <dgm:t>
        <a:bodyPr spcFirstLastPara="0" vert="horz" wrap="square" lIns="256032" tIns="22860" rIns="22860" bIns="22860" numCol="1" spcCol="1270" anchor="ctr" anchorCtr="0"/>
        <a:lstStyle/>
        <a:p>
          <a:r>
            <a:rPr lang="fr-FR" sz="3000" b="1" kern="1200" dirty="0">
              <a:solidFill>
                <a:prstClr val="white"/>
              </a:solidFill>
              <a:latin typeface="Arial Narrow" panose="020B0606020202030204" pitchFamily="34" charset="0"/>
              <a:ea typeface="+mn-ea"/>
              <a:cs typeface="+mn-cs"/>
            </a:rPr>
            <a:t>Les bureaux de vote</a:t>
          </a:r>
        </a:p>
      </dgm:t>
    </dgm:pt>
    <dgm:pt modelId="{7B4A0B77-C4A8-4B3F-86F7-2F5C18FD55B4}" type="parTrans" cxnId="{112A7EA1-FE9A-47D6-BF51-EB4E923C6F02}">
      <dgm:prSet/>
      <dgm:spPr/>
      <dgm:t>
        <a:bodyPr/>
        <a:lstStyle/>
        <a:p>
          <a:endParaRPr lang="en-US"/>
        </a:p>
      </dgm:t>
    </dgm:pt>
    <dgm:pt modelId="{77A0FA89-BC0A-467A-B216-CCF4EE8DEE14}" type="sibTrans" cxnId="{112A7EA1-FE9A-47D6-BF51-EB4E923C6F02}">
      <dgm:prSet/>
      <dgm:spPr/>
      <dgm:t>
        <a:bodyPr/>
        <a:lstStyle/>
        <a:p>
          <a:endParaRPr lang="en-US"/>
        </a:p>
      </dgm:t>
    </dgm:pt>
    <dgm:pt modelId="{063EA657-FB1A-4399-8A6A-EFC557A23A65}">
      <dgm:prSet phldrT="[Texte]" custT="1"/>
      <dgm:spPr>
        <a:solidFill>
          <a:srgbClr val="0000CC">
            <a:alpha val="90000"/>
          </a:srgbClr>
        </a:solidFill>
      </dgm:spPr>
      <dgm:t>
        <a:bodyPr/>
        <a:lstStyle/>
        <a:p>
          <a:r>
            <a:rPr lang="fr-FR" sz="3000" b="1" kern="1200" dirty="0">
              <a:solidFill>
                <a:prstClr val="white"/>
              </a:solidFill>
              <a:latin typeface="Arial Narrow" panose="020B0606020202030204" pitchFamily="34" charset="0"/>
              <a:ea typeface="+mn-ea"/>
              <a:cs typeface="+mn-cs"/>
            </a:rPr>
            <a:t>Les bulletins nuls</a:t>
          </a:r>
        </a:p>
      </dgm:t>
    </dgm:pt>
    <dgm:pt modelId="{1936BC0D-C277-4925-B293-23146E3D4AF2}" type="parTrans" cxnId="{4B593C30-3E4C-4A6C-9B76-58B7B4CFCFE3}">
      <dgm:prSet/>
      <dgm:spPr/>
      <dgm:t>
        <a:bodyPr/>
        <a:lstStyle/>
        <a:p>
          <a:endParaRPr lang="en-US"/>
        </a:p>
      </dgm:t>
    </dgm:pt>
    <dgm:pt modelId="{02A6D63B-018D-4521-AC26-449F0B8DBC28}" type="sibTrans" cxnId="{4B593C30-3E4C-4A6C-9B76-58B7B4CFCFE3}">
      <dgm:prSet/>
      <dgm:spPr/>
      <dgm:t>
        <a:bodyPr/>
        <a:lstStyle/>
        <a:p>
          <a:endParaRPr lang="en-US"/>
        </a:p>
      </dgm:t>
    </dgm:pt>
    <dgm:pt modelId="{D1042AE0-AFA8-4B32-AF42-38E5EE11FC1D}">
      <dgm:prSet phldrT="[Texte]" custT="1"/>
      <dgm:spPr>
        <a:solidFill>
          <a:srgbClr val="0000CC">
            <a:alpha val="90000"/>
          </a:srgbClr>
        </a:solidFill>
      </dgm:spPr>
      <dgm:t>
        <a:bodyPr/>
        <a:lstStyle/>
        <a:p>
          <a:r>
            <a:rPr lang="fr-FR" sz="3000" b="1" kern="1200" dirty="0">
              <a:solidFill>
                <a:prstClr val="white"/>
              </a:solidFill>
              <a:latin typeface="Arial Narrow" panose="020B0606020202030204" pitchFamily="34" charset="0"/>
              <a:ea typeface="+mn-ea"/>
              <a:cs typeface="+mn-cs"/>
            </a:rPr>
            <a:t>Les résultats</a:t>
          </a:r>
        </a:p>
      </dgm:t>
    </dgm:pt>
    <dgm:pt modelId="{A10356A0-582B-4C72-BBD7-F09042163AE8}" type="parTrans" cxnId="{9BBFE4A7-13E6-44A7-A14F-CECC36B45CC1}">
      <dgm:prSet/>
      <dgm:spPr/>
      <dgm:t>
        <a:bodyPr/>
        <a:lstStyle/>
        <a:p>
          <a:endParaRPr lang="en-US"/>
        </a:p>
      </dgm:t>
    </dgm:pt>
    <dgm:pt modelId="{A0340F30-BBD0-4F53-8667-7F69C4E9CDB0}" type="sibTrans" cxnId="{9BBFE4A7-13E6-44A7-A14F-CECC36B45CC1}">
      <dgm:prSet/>
      <dgm:spPr/>
      <dgm:t>
        <a:bodyPr/>
        <a:lstStyle/>
        <a:p>
          <a:endParaRPr lang="en-US"/>
        </a:p>
      </dgm:t>
    </dgm:pt>
    <dgm:pt modelId="{1319788D-2B26-4486-B4C1-D908FFE0B878}">
      <dgm:prSet custT="1"/>
      <dgm:spPr>
        <a:solidFill>
          <a:srgbClr val="0000CC">
            <a:alpha val="90000"/>
          </a:srgbClr>
        </a:solidFill>
      </dgm:spPr>
      <dgm:t>
        <a:bodyPr/>
        <a:lstStyle/>
        <a:p>
          <a:r>
            <a:rPr lang="fr-FR" sz="3000" b="1" dirty="0">
              <a:solidFill>
                <a:schemeClr val="bg1"/>
              </a:solidFill>
              <a:latin typeface="Arial Narrow" panose="020B0606020202030204" pitchFamily="34" charset="0"/>
            </a:rPr>
            <a:t>Le contentieux électoral</a:t>
          </a:r>
          <a:endParaRPr lang="en-US" sz="3000" b="1" dirty="0">
            <a:solidFill>
              <a:schemeClr val="bg1"/>
            </a:solidFill>
            <a:latin typeface="Arial Narrow" panose="020B0606020202030204" pitchFamily="34" charset="0"/>
          </a:endParaRPr>
        </a:p>
      </dgm:t>
    </dgm:pt>
    <dgm:pt modelId="{CEC95B30-72CB-41E8-A25F-B3222459A6E4}" type="parTrans" cxnId="{752EECE0-BBDA-492B-BC55-2CB4E6E78ADE}">
      <dgm:prSet/>
      <dgm:spPr/>
      <dgm:t>
        <a:bodyPr/>
        <a:lstStyle/>
        <a:p>
          <a:endParaRPr lang="en-US"/>
        </a:p>
      </dgm:t>
    </dgm:pt>
    <dgm:pt modelId="{F9C43C1F-7B11-4E7C-8726-278F1F3E32C8}" type="sibTrans" cxnId="{752EECE0-BBDA-492B-BC55-2CB4E6E78ADE}">
      <dgm:prSet/>
      <dgm:spPr/>
      <dgm:t>
        <a:bodyPr/>
        <a:lstStyle/>
        <a:p>
          <a:endParaRPr lang="en-US"/>
        </a:p>
      </dgm:t>
    </dgm:pt>
    <dgm:pt modelId="{D048373B-7BB9-4A37-A94E-41CB7E3F28BA}" type="pres">
      <dgm:prSet presAssocID="{783C5098-01BB-4D3B-AA5C-2C93FBE316A5}" presName="linearFlow" presStyleCnt="0">
        <dgm:presLayoutVars>
          <dgm:dir/>
          <dgm:animLvl val="lvl"/>
          <dgm:resizeHandles val="exact"/>
        </dgm:presLayoutVars>
      </dgm:prSet>
      <dgm:spPr/>
    </dgm:pt>
    <dgm:pt modelId="{9C777734-ECCB-4EA0-A988-3569A1596FCA}" type="pres">
      <dgm:prSet presAssocID="{75ACBC3B-9135-448A-B5CC-3B4AAA51C9AB}" presName="composite" presStyleCnt="0"/>
      <dgm:spPr/>
    </dgm:pt>
    <dgm:pt modelId="{9C0E9C25-8552-490C-9C2E-D556D1EF4A74}" type="pres">
      <dgm:prSet presAssocID="{75ACBC3B-9135-448A-B5CC-3B4AAA51C9AB}" presName="parentText" presStyleLbl="alignNode1" presStyleIdx="0" presStyleCnt="5">
        <dgm:presLayoutVars>
          <dgm:chMax val="1"/>
          <dgm:bulletEnabled val="1"/>
        </dgm:presLayoutVars>
      </dgm:prSet>
      <dgm:spPr/>
    </dgm:pt>
    <dgm:pt modelId="{F74E60FD-0C94-4FA4-9F39-FE5263AB7711}" type="pres">
      <dgm:prSet presAssocID="{75ACBC3B-9135-448A-B5CC-3B4AAA51C9AB}" presName="descendantText" presStyleLbl="alignAcc1" presStyleIdx="0" presStyleCnt="5" custLinFactNeighborX="0">
        <dgm:presLayoutVars>
          <dgm:bulletEnabled val="1"/>
        </dgm:presLayoutVars>
      </dgm:prSet>
      <dgm:spPr/>
    </dgm:pt>
    <dgm:pt modelId="{7BD5AB02-469C-4B2D-A066-96190179B708}" type="pres">
      <dgm:prSet presAssocID="{F85DED7F-F746-4B7E-A0C5-810CD305C9DB}" presName="sp" presStyleCnt="0"/>
      <dgm:spPr/>
    </dgm:pt>
    <dgm:pt modelId="{F4ACDE15-413F-4C16-97F8-A133E95C24D0}" type="pres">
      <dgm:prSet presAssocID="{C36C7E54-7565-4486-BD1A-C9D67E1243EA}" presName="composite" presStyleCnt="0"/>
      <dgm:spPr/>
    </dgm:pt>
    <dgm:pt modelId="{92B53704-B6AF-461F-BC4E-5EB965BBB6DF}" type="pres">
      <dgm:prSet presAssocID="{C36C7E54-7565-4486-BD1A-C9D67E1243EA}" presName="parentText" presStyleLbl="alignNode1" presStyleIdx="1" presStyleCnt="5">
        <dgm:presLayoutVars>
          <dgm:chMax val="1"/>
          <dgm:bulletEnabled val="1"/>
        </dgm:presLayoutVars>
      </dgm:prSet>
      <dgm:spPr/>
    </dgm:pt>
    <dgm:pt modelId="{6C468EBA-0E96-4B58-9A50-E311C52CF311}" type="pres">
      <dgm:prSet presAssocID="{C36C7E54-7565-4486-BD1A-C9D67E1243EA}" presName="descendantText" presStyleLbl="alignAcc1" presStyleIdx="1" presStyleCnt="5" custLinFactNeighborX="0" custLinFactNeighborY="-1174">
        <dgm:presLayoutVars>
          <dgm:bulletEnabled val="1"/>
        </dgm:presLayoutVars>
      </dgm:prSet>
      <dgm:spPr>
        <a:xfrm rot="5400000">
          <a:off x="4153681" y="-1652727"/>
          <a:ext cx="1010915" cy="7140922"/>
        </a:xfrm>
        <a:prstGeom prst="round2SameRect">
          <a:avLst/>
        </a:prstGeom>
      </dgm:spPr>
    </dgm:pt>
    <dgm:pt modelId="{A88EDA7E-371F-488E-8DC0-1971DD8F9E19}" type="pres">
      <dgm:prSet presAssocID="{56A9FA6F-2C8A-483E-83E9-D0A20BD486F1}" presName="sp" presStyleCnt="0"/>
      <dgm:spPr/>
    </dgm:pt>
    <dgm:pt modelId="{1B273583-6F27-410C-83D9-63F8107F00F8}" type="pres">
      <dgm:prSet presAssocID="{858B1477-4CBE-4F2B-907D-79C24DF15E64}" presName="composite" presStyleCnt="0"/>
      <dgm:spPr/>
    </dgm:pt>
    <dgm:pt modelId="{7EAB2C5C-7CBA-48C0-AD67-36B408576BC3}" type="pres">
      <dgm:prSet presAssocID="{858B1477-4CBE-4F2B-907D-79C24DF15E64}" presName="parentText" presStyleLbl="alignNode1" presStyleIdx="2" presStyleCnt="5">
        <dgm:presLayoutVars>
          <dgm:chMax val="1"/>
          <dgm:bulletEnabled val="1"/>
        </dgm:presLayoutVars>
      </dgm:prSet>
      <dgm:spPr/>
    </dgm:pt>
    <dgm:pt modelId="{99CBB49F-5B0D-436E-8A01-284B5FD234DE}" type="pres">
      <dgm:prSet presAssocID="{858B1477-4CBE-4F2B-907D-79C24DF15E64}" presName="descendantText" presStyleLbl="alignAcc1" presStyleIdx="2" presStyleCnt="5" custScaleY="146559">
        <dgm:presLayoutVars>
          <dgm:bulletEnabled val="1"/>
        </dgm:presLayoutVars>
      </dgm:prSet>
      <dgm:spPr/>
    </dgm:pt>
    <dgm:pt modelId="{B69E1C9C-67DB-4375-93F6-4C623ECAFFF8}" type="pres">
      <dgm:prSet presAssocID="{3D563859-3E6A-4995-BFF4-9CB049420DFC}" presName="sp" presStyleCnt="0"/>
      <dgm:spPr/>
    </dgm:pt>
    <dgm:pt modelId="{79E0968E-0E25-41E2-9CF6-EAD0746AC96F}" type="pres">
      <dgm:prSet presAssocID="{C17E0387-3F07-4C1C-91B6-B8BD6940FA2C}" presName="composite" presStyleCnt="0"/>
      <dgm:spPr/>
    </dgm:pt>
    <dgm:pt modelId="{66E5AEA5-440B-4482-8F0C-B56FB9B7AA75}" type="pres">
      <dgm:prSet presAssocID="{C17E0387-3F07-4C1C-91B6-B8BD6940FA2C}" presName="parentText" presStyleLbl="alignNode1" presStyleIdx="3" presStyleCnt="5" custLinFactNeighborY="0">
        <dgm:presLayoutVars>
          <dgm:chMax val="1"/>
          <dgm:bulletEnabled val="1"/>
        </dgm:presLayoutVars>
      </dgm:prSet>
      <dgm:spPr/>
    </dgm:pt>
    <dgm:pt modelId="{62F8CCFF-87D4-41E9-A589-1AF39D8BDA1B}" type="pres">
      <dgm:prSet presAssocID="{C17E0387-3F07-4C1C-91B6-B8BD6940FA2C}" presName="descendantText" presStyleLbl="alignAcc1" presStyleIdx="3" presStyleCnt="5" custLinFactNeighborX="0" custLinFactNeighborY="-2829">
        <dgm:presLayoutVars>
          <dgm:bulletEnabled val="1"/>
        </dgm:presLayoutVars>
      </dgm:prSet>
      <dgm:spPr/>
    </dgm:pt>
    <dgm:pt modelId="{8EC05E4B-0F92-429E-8B3C-3439FA775DCC}" type="pres">
      <dgm:prSet presAssocID="{20003CAF-A7D6-4E2D-B88F-26ADC2A12148}" presName="sp" presStyleCnt="0"/>
      <dgm:spPr/>
    </dgm:pt>
    <dgm:pt modelId="{522E465C-EEAA-4CB0-AD7A-9886FB5620CB}" type="pres">
      <dgm:prSet presAssocID="{1C6A355D-53A3-4824-B05D-0450E95016A7}" presName="composite" presStyleCnt="0"/>
      <dgm:spPr/>
    </dgm:pt>
    <dgm:pt modelId="{892659A2-4C0F-4087-B1D3-59D2CB354705}" type="pres">
      <dgm:prSet presAssocID="{1C6A355D-53A3-4824-B05D-0450E95016A7}" presName="parentText" presStyleLbl="alignNode1" presStyleIdx="4" presStyleCnt="5">
        <dgm:presLayoutVars>
          <dgm:chMax val="1"/>
          <dgm:bulletEnabled val="1"/>
        </dgm:presLayoutVars>
      </dgm:prSet>
      <dgm:spPr/>
    </dgm:pt>
    <dgm:pt modelId="{82BDEA05-0A6B-4567-9B98-055A6872CD78}" type="pres">
      <dgm:prSet presAssocID="{1C6A355D-53A3-4824-B05D-0450E95016A7}" presName="descendantText" presStyleLbl="alignAcc1" presStyleIdx="4" presStyleCnt="5" custLinFactNeighborY="0">
        <dgm:presLayoutVars>
          <dgm:bulletEnabled val="1"/>
        </dgm:presLayoutVars>
      </dgm:prSet>
      <dgm:spPr/>
    </dgm:pt>
  </dgm:ptLst>
  <dgm:cxnLst>
    <dgm:cxn modelId="{F1E7421D-740B-4C22-9035-A85316911ACA}" srcId="{783C5098-01BB-4D3B-AA5C-2C93FBE316A5}" destId="{1C6A355D-53A3-4824-B05D-0450E95016A7}" srcOrd="4" destOrd="0" parTransId="{3054BD91-2C9D-4188-8C73-49B41A2D8740}" sibTransId="{2973C7EB-13DA-4A05-AD84-FC0886A46689}"/>
    <dgm:cxn modelId="{ED86631D-FC24-4908-8703-4E02A379D595}" type="presOf" srcId="{D1042AE0-AFA8-4B32-AF42-38E5EE11FC1D}" destId="{62F8CCFF-87D4-41E9-A589-1AF39D8BDA1B}" srcOrd="0" destOrd="1" presId="urn:microsoft.com/office/officeart/2005/8/layout/chevron2"/>
    <dgm:cxn modelId="{AA681E2E-A69B-464F-9953-6C2950A3CAAC}" type="presOf" srcId="{C7C918D7-FE9E-43C4-8547-5985DFF30E06}" destId="{6C468EBA-0E96-4B58-9A50-E311C52CF311}" srcOrd="0" destOrd="1" presId="urn:microsoft.com/office/officeart/2005/8/layout/chevron2"/>
    <dgm:cxn modelId="{4B593C30-3E4C-4A6C-9B76-58B7B4CFCFE3}" srcId="{858B1477-4CBE-4F2B-907D-79C24DF15E64}" destId="{063EA657-FB1A-4399-8A6A-EFC557A23A65}" srcOrd="1" destOrd="0" parTransId="{1936BC0D-C277-4925-B293-23146E3D4AF2}" sibTransId="{02A6D63B-018D-4521-AC26-449F0B8DBC28}"/>
    <dgm:cxn modelId="{DA6ADA30-3758-4C6C-A418-64A7F267EE88}" type="presOf" srcId="{C36C7E54-7565-4486-BD1A-C9D67E1243EA}" destId="{92B53704-B6AF-461F-BC4E-5EB965BBB6DF}" srcOrd="0" destOrd="0" presId="urn:microsoft.com/office/officeart/2005/8/layout/chevron2"/>
    <dgm:cxn modelId="{804B6332-A6F1-40CC-93CB-CCC378DF4E74}" srcId="{783C5098-01BB-4D3B-AA5C-2C93FBE316A5}" destId="{858B1477-4CBE-4F2B-907D-79C24DF15E64}" srcOrd="2" destOrd="0" parTransId="{7A795755-C86E-4BC5-A960-34EF5104DAED}" sibTransId="{3D563859-3E6A-4995-BFF4-9CB049420DFC}"/>
    <dgm:cxn modelId="{1CDEDB32-9EFA-40E2-8C3B-6D7E3DA3057D}" srcId="{783C5098-01BB-4D3B-AA5C-2C93FBE316A5}" destId="{75ACBC3B-9135-448A-B5CC-3B4AAA51C9AB}" srcOrd="0" destOrd="0" parTransId="{ADCA3268-5816-482F-A7E6-CAAFB5BE3A64}" sibTransId="{F85DED7F-F746-4B7E-A0C5-810CD305C9DB}"/>
    <dgm:cxn modelId="{43100437-B3D1-45E7-89B2-366FEBD04BE6}" srcId="{C36C7E54-7565-4486-BD1A-C9D67E1243EA}" destId="{07FF3E8E-7FE5-4CAD-9022-0F29811033D1}" srcOrd="0" destOrd="0" parTransId="{EC459CA6-EA1D-4FE4-8103-EAE1BC98D489}" sibTransId="{9A04DBEC-4956-49F0-9D9C-32BF4998336D}"/>
    <dgm:cxn modelId="{7881B95E-15CB-4064-BD66-CD09056A3526}" type="presOf" srcId="{A6FB970A-FC7D-448E-8B30-30CA9C3A16E1}" destId="{F74E60FD-0C94-4FA4-9F39-FE5263AB7711}" srcOrd="0" destOrd="0" presId="urn:microsoft.com/office/officeart/2005/8/layout/chevron2"/>
    <dgm:cxn modelId="{EC7D4641-84E4-4AB5-95D1-A2EC089E3A8C}" type="presOf" srcId="{783C5098-01BB-4D3B-AA5C-2C93FBE316A5}" destId="{D048373B-7BB9-4A37-A94E-41CB7E3F28BA}" srcOrd="0" destOrd="0" presId="urn:microsoft.com/office/officeart/2005/8/layout/chevron2"/>
    <dgm:cxn modelId="{D1F7F862-F635-411A-AFAE-E52675E0FEF7}" srcId="{75ACBC3B-9135-448A-B5CC-3B4AAA51C9AB}" destId="{1651F9AF-DE1D-4A5A-B236-C9DE7F2C4629}" srcOrd="1" destOrd="0" parTransId="{376213B9-5C15-40A6-9A52-135DA4C5C90A}" sibTransId="{4C25C56F-328D-4368-B47C-78AAB7FE46F5}"/>
    <dgm:cxn modelId="{88AA0063-F930-4128-92C0-7E9BB049AE20}" type="presOf" srcId="{1C6A355D-53A3-4824-B05D-0450E95016A7}" destId="{892659A2-4C0F-4087-B1D3-59D2CB354705}" srcOrd="0" destOrd="0" presId="urn:microsoft.com/office/officeart/2005/8/layout/chevron2"/>
    <dgm:cxn modelId="{BC996463-988D-4FD6-A7DE-4845D9EFD038}" type="presOf" srcId="{1319788D-2B26-4486-B4C1-D908FFE0B878}" destId="{82BDEA05-0A6B-4567-9B98-055A6872CD78}" srcOrd="0" destOrd="1" presId="urn:microsoft.com/office/officeart/2005/8/layout/chevron2"/>
    <dgm:cxn modelId="{28C6B543-CB67-4489-A6AD-569EACED4D17}" type="presOf" srcId="{07FF3E8E-7FE5-4CAD-9022-0F29811033D1}" destId="{6C468EBA-0E96-4B58-9A50-E311C52CF311}" srcOrd="0" destOrd="0" presId="urn:microsoft.com/office/officeart/2005/8/layout/chevron2"/>
    <dgm:cxn modelId="{B3EDB668-3CDC-4879-8726-FA6251F791BE}" srcId="{783C5098-01BB-4D3B-AA5C-2C93FBE316A5}" destId="{C36C7E54-7565-4486-BD1A-C9D67E1243EA}" srcOrd="1" destOrd="0" parTransId="{E2FFE960-7180-4607-868B-A2EB5D184E6E}" sibTransId="{56A9FA6F-2C8A-483E-83E9-D0A20BD486F1}"/>
    <dgm:cxn modelId="{DC720C6F-1E27-4D14-87ED-6954226AE6A4}" type="presOf" srcId="{858B1477-4CBE-4F2B-907D-79C24DF15E64}" destId="{7EAB2C5C-7CBA-48C0-AD67-36B408576BC3}" srcOrd="0" destOrd="0" presId="urn:microsoft.com/office/officeart/2005/8/layout/chevron2"/>
    <dgm:cxn modelId="{C9D11987-3915-4AA3-BC33-8DCD1241ADDB}" type="presOf" srcId="{063EA657-FB1A-4399-8A6A-EFC557A23A65}" destId="{99CBB49F-5B0D-436E-8A01-284B5FD234DE}" srcOrd="0" destOrd="1" presId="urn:microsoft.com/office/officeart/2005/8/layout/chevron2"/>
    <dgm:cxn modelId="{87594189-6868-4654-817E-4E3B7CDDE456}" srcId="{75ACBC3B-9135-448A-B5CC-3B4AAA51C9AB}" destId="{A6FB970A-FC7D-448E-8B30-30CA9C3A16E1}" srcOrd="0" destOrd="0" parTransId="{26FCB364-0DC5-4026-A9FF-30A197FDD73E}" sibTransId="{0F71E66C-7F21-4884-9DAB-F8FFB044EA8F}"/>
    <dgm:cxn modelId="{1B91978A-656F-4C3F-A1E0-A167235DE4F3}" srcId="{C17E0387-3F07-4C1C-91B6-B8BD6940FA2C}" destId="{DE910A88-016A-4CBD-97EE-0D98D96AA71E}" srcOrd="0" destOrd="0" parTransId="{2C3844D7-0914-4DAA-B3A6-D628374ABB17}" sibTransId="{0DBA534F-3168-4CD8-AB06-5676F97F08ED}"/>
    <dgm:cxn modelId="{5B3AEE8D-E890-4653-B565-68CE81E082FA}" type="presOf" srcId="{CA0766CD-7346-4B00-BC6F-DAD3E796E516}" destId="{99CBB49F-5B0D-436E-8A01-284B5FD234DE}" srcOrd="0" destOrd="0" presId="urn:microsoft.com/office/officeart/2005/8/layout/chevron2"/>
    <dgm:cxn modelId="{24FA379B-2705-4D41-803B-600630A02E94}" type="presOf" srcId="{75ACBC3B-9135-448A-B5CC-3B4AAA51C9AB}" destId="{9C0E9C25-8552-490C-9C2E-D556D1EF4A74}" srcOrd="0" destOrd="0" presId="urn:microsoft.com/office/officeart/2005/8/layout/chevron2"/>
    <dgm:cxn modelId="{45509B9E-8E6C-4F5E-BD87-EED7C11CE864}" type="presOf" srcId="{53AFF04E-164A-450D-AD65-B0323066E905}" destId="{82BDEA05-0A6B-4567-9B98-055A6872CD78}" srcOrd="0" destOrd="0" presId="urn:microsoft.com/office/officeart/2005/8/layout/chevron2"/>
    <dgm:cxn modelId="{112A7EA1-FE9A-47D6-BF51-EB4E923C6F02}" srcId="{C36C7E54-7565-4486-BD1A-C9D67E1243EA}" destId="{C7C918D7-FE9E-43C4-8547-5985DFF30E06}" srcOrd="1" destOrd="0" parTransId="{7B4A0B77-C4A8-4B3F-86F7-2F5C18FD55B4}" sibTransId="{77A0FA89-BC0A-467A-B216-CCF4EE8DEE14}"/>
    <dgm:cxn modelId="{9BBFE4A7-13E6-44A7-A14F-CECC36B45CC1}" srcId="{C17E0387-3F07-4C1C-91B6-B8BD6940FA2C}" destId="{D1042AE0-AFA8-4B32-AF42-38E5EE11FC1D}" srcOrd="1" destOrd="0" parTransId="{A10356A0-582B-4C72-BBD7-F09042163AE8}" sibTransId="{A0340F30-BBD0-4F53-8667-7F69C4E9CDB0}"/>
    <dgm:cxn modelId="{FA4D4EAF-D9E7-4C8C-9C83-0BB4489561A7}" srcId="{1C6A355D-53A3-4824-B05D-0450E95016A7}" destId="{53AFF04E-164A-450D-AD65-B0323066E905}" srcOrd="0" destOrd="0" parTransId="{17C27269-2D3D-482B-927B-C8E3D73373D4}" sibTransId="{6D158D9E-19AB-496A-B2A1-5524218DD866}"/>
    <dgm:cxn modelId="{DFB56BB0-E45F-4D9F-9C8D-C471C45615C2}" srcId="{858B1477-4CBE-4F2B-907D-79C24DF15E64}" destId="{CA0766CD-7346-4B00-BC6F-DAD3E796E516}" srcOrd="0" destOrd="0" parTransId="{F64F8243-740B-4EC1-9BEC-F05432491EE2}" sibTransId="{5E61735E-F288-4A78-A181-1A1AB208338B}"/>
    <dgm:cxn modelId="{42FEEAB6-D86A-4BE1-94DF-B028238D022F}" type="presOf" srcId="{1651F9AF-DE1D-4A5A-B236-C9DE7F2C4629}" destId="{F74E60FD-0C94-4FA4-9F39-FE5263AB7711}" srcOrd="0" destOrd="1" presId="urn:microsoft.com/office/officeart/2005/8/layout/chevron2"/>
    <dgm:cxn modelId="{7BCE0FC4-253C-4104-9833-37589FF696C6}" srcId="{783C5098-01BB-4D3B-AA5C-2C93FBE316A5}" destId="{C17E0387-3F07-4C1C-91B6-B8BD6940FA2C}" srcOrd="3" destOrd="0" parTransId="{62F97C8A-8FB8-4464-BF3B-C3E4AE36832F}" sibTransId="{20003CAF-A7D6-4E2D-B88F-26ADC2A12148}"/>
    <dgm:cxn modelId="{880BFCD6-FAA6-458E-BE21-36D579F83007}" type="presOf" srcId="{DE910A88-016A-4CBD-97EE-0D98D96AA71E}" destId="{62F8CCFF-87D4-41E9-A589-1AF39D8BDA1B}" srcOrd="0" destOrd="0" presId="urn:microsoft.com/office/officeart/2005/8/layout/chevron2"/>
    <dgm:cxn modelId="{35BE6ADF-EA8C-4E9C-8E9B-CA1214484897}" type="presOf" srcId="{C17E0387-3F07-4C1C-91B6-B8BD6940FA2C}" destId="{66E5AEA5-440B-4482-8F0C-B56FB9B7AA75}" srcOrd="0" destOrd="0" presId="urn:microsoft.com/office/officeart/2005/8/layout/chevron2"/>
    <dgm:cxn modelId="{752EECE0-BBDA-492B-BC55-2CB4E6E78ADE}" srcId="{1C6A355D-53A3-4824-B05D-0450E95016A7}" destId="{1319788D-2B26-4486-B4C1-D908FFE0B878}" srcOrd="1" destOrd="0" parTransId="{CEC95B30-72CB-41E8-A25F-B3222459A6E4}" sibTransId="{F9C43C1F-7B11-4E7C-8726-278F1F3E32C8}"/>
    <dgm:cxn modelId="{31D6952F-F67D-4848-BBDD-0784E252008C}" type="presParOf" srcId="{D048373B-7BB9-4A37-A94E-41CB7E3F28BA}" destId="{9C777734-ECCB-4EA0-A988-3569A1596FCA}" srcOrd="0" destOrd="0" presId="urn:microsoft.com/office/officeart/2005/8/layout/chevron2"/>
    <dgm:cxn modelId="{56D8A3FF-546B-4244-86FD-63633CD10696}" type="presParOf" srcId="{9C777734-ECCB-4EA0-A988-3569A1596FCA}" destId="{9C0E9C25-8552-490C-9C2E-D556D1EF4A74}" srcOrd="0" destOrd="0" presId="urn:microsoft.com/office/officeart/2005/8/layout/chevron2"/>
    <dgm:cxn modelId="{AACBAEA0-58FF-4E9E-A134-C04C19F33240}" type="presParOf" srcId="{9C777734-ECCB-4EA0-A988-3569A1596FCA}" destId="{F74E60FD-0C94-4FA4-9F39-FE5263AB7711}" srcOrd="1" destOrd="0" presId="urn:microsoft.com/office/officeart/2005/8/layout/chevron2"/>
    <dgm:cxn modelId="{295DD2A4-5A85-4DF2-9FED-DF48D4787BC8}" type="presParOf" srcId="{D048373B-7BB9-4A37-A94E-41CB7E3F28BA}" destId="{7BD5AB02-469C-4B2D-A066-96190179B708}" srcOrd="1" destOrd="0" presId="urn:microsoft.com/office/officeart/2005/8/layout/chevron2"/>
    <dgm:cxn modelId="{3D7F26F0-6F61-4549-81C2-4255004E0AAA}" type="presParOf" srcId="{D048373B-7BB9-4A37-A94E-41CB7E3F28BA}" destId="{F4ACDE15-413F-4C16-97F8-A133E95C24D0}" srcOrd="2" destOrd="0" presId="urn:microsoft.com/office/officeart/2005/8/layout/chevron2"/>
    <dgm:cxn modelId="{ABE7FBEC-4FB9-407B-901A-E98F95A4548B}" type="presParOf" srcId="{F4ACDE15-413F-4C16-97F8-A133E95C24D0}" destId="{92B53704-B6AF-461F-BC4E-5EB965BBB6DF}" srcOrd="0" destOrd="0" presId="urn:microsoft.com/office/officeart/2005/8/layout/chevron2"/>
    <dgm:cxn modelId="{FDCDF4C4-C0E7-4C6C-9284-4377F1D96A14}" type="presParOf" srcId="{F4ACDE15-413F-4C16-97F8-A133E95C24D0}" destId="{6C468EBA-0E96-4B58-9A50-E311C52CF311}" srcOrd="1" destOrd="0" presId="urn:microsoft.com/office/officeart/2005/8/layout/chevron2"/>
    <dgm:cxn modelId="{939E8383-AB28-4BE7-9811-60332C861EFA}" type="presParOf" srcId="{D048373B-7BB9-4A37-A94E-41CB7E3F28BA}" destId="{A88EDA7E-371F-488E-8DC0-1971DD8F9E19}" srcOrd="3" destOrd="0" presId="urn:microsoft.com/office/officeart/2005/8/layout/chevron2"/>
    <dgm:cxn modelId="{EA21B2D6-736A-49C8-8694-ED5B5DA58CD2}" type="presParOf" srcId="{D048373B-7BB9-4A37-A94E-41CB7E3F28BA}" destId="{1B273583-6F27-410C-83D9-63F8107F00F8}" srcOrd="4" destOrd="0" presId="urn:microsoft.com/office/officeart/2005/8/layout/chevron2"/>
    <dgm:cxn modelId="{96F11BBA-53D6-4CB5-ABE4-D0FCE56826AB}" type="presParOf" srcId="{1B273583-6F27-410C-83D9-63F8107F00F8}" destId="{7EAB2C5C-7CBA-48C0-AD67-36B408576BC3}" srcOrd="0" destOrd="0" presId="urn:microsoft.com/office/officeart/2005/8/layout/chevron2"/>
    <dgm:cxn modelId="{694EE58F-8D76-4DB0-A479-6BFDFF1243D3}" type="presParOf" srcId="{1B273583-6F27-410C-83D9-63F8107F00F8}" destId="{99CBB49F-5B0D-436E-8A01-284B5FD234DE}" srcOrd="1" destOrd="0" presId="urn:microsoft.com/office/officeart/2005/8/layout/chevron2"/>
    <dgm:cxn modelId="{849D1166-B46B-461E-861F-F2477F621593}" type="presParOf" srcId="{D048373B-7BB9-4A37-A94E-41CB7E3F28BA}" destId="{B69E1C9C-67DB-4375-93F6-4C623ECAFFF8}" srcOrd="5" destOrd="0" presId="urn:microsoft.com/office/officeart/2005/8/layout/chevron2"/>
    <dgm:cxn modelId="{1757D369-7ADB-4655-A98D-F80E093D6446}" type="presParOf" srcId="{D048373B-7BB9-4A37-A94E-41CB7E3F28BA}" destId="{79E0968E-0E25-41E2-9CF6-EAD0746AC96F}" srcOrd="6" destOrd="0" presId="urn:microsoft.com/office/officeart/2005/8/layout/chevron2"/>
    <dgm:cxn modelId="{B261A23E-19D7-4BFA-944B-9918EBB53A81}" type="presParOf" srcId="{79E0968E-0E25-41E2-9CF6-EAD0746AC96F}" destId="{66E5AEA5-440B-4482-8F0C-B56FB9B7AA75}" srcOrd="0" destOrd="0" presId="urn:microsoft.com/office/officeart/2005/8/layout/chevron2"/>
    <dgm:cxn modelId="{4CC6CE84-A424-4596-B2E4-985BC6A49BC1}" type="presParOf" srcId="{79E0968E-0E25-41E2-9CF6-EAD0746AC96F}" destId="{62F8CCFF-87D4-41E9-A589-1AF39D8BDA1B}" srcOrd="1" destOrd="0" presId="urn:microsoft.com/office/officeart/2005/8/layout/chevron2"/>
    <dgm:cxn modelId="{D7F3BBE5-6E81-4031-A8F3-34D607DFE2FF}" type="presParOf" srcId="{D048373B-7BB9-4A37-A94E-41CB7E3F28BA}" destId="{8EC05E4B-0F92-429E-8B3C-3439FA775DCC}" srcOrd="7" destOrd="0" presId="urn:microsoft.com/office/officeart/2005/8/layout/chevron2"/>
    <dgm:cxn modelId="{90DE9711-19DF-4607-A016-BACCCFAE4B6F}" type="presParOf" srcId="{D048373B-7BB9-4A37-A94E-41CB7E3F28BA}" destId="{522E465C-EEAA-4CB0-AD7A-9886FB5620CB}" srcOrd="8" destOrd="0" presId="urn:microsoft.com/office/officeart/2005/8/layout/chevron2"/>
    <dgm:cxn modelId="{D6455B8D-BBBB-44F1-96B2-4D95DB9AB3BA}" type="presParOf" srcId="{522E465C-EEAA-4CB0-AD7A-9886FB5620CB}" destId="{892659A2-4C0F-4087-B1D3-59D2CB354705}" srcOrd="0" destOrd="0" presId="urn:microsoft.com/office/officeart/2005/8/layout/chevron2"/>
    <dgm:cxn modelId="{AF9CA51A-7D07-45A0-AD90-8B1976A12A81}" type="presParOf" srcId="{522E465C-EEAA-4CB0-AD7A-9886FB5620CB}" destId="{82BDEA05-0A6B-4567-9B98-055A6872CD7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0E9C25-8552-490C-9C2E-D556D1EF4A74}">
      <dsp:nvSpPr>
        <dsp:cNvPr id="0" name=""/>
        <dsp:cNvSpPr/>
      </dsp:nvSpPr>
      <dsp:spPr>
        <a:xfrm rot="5400000">
          <a:off x="-181363" y="186443"/>
          <a:ext cx="1209088" cy="846361"/>
        </a:xfrm>
        <a:prstGeom prst="chevron">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fr-FR" sz="3200" kern="1200" dirty="0"/>
        </a:p>
      </dsp:txBody>
      <dsp:txXfrm rot="-5400000">
        <a:off x="1" y="428261"/>
        <a:ext cx="846361" cy="362727"/>
      </dsp:txXfrm>
    </dsp:sp>
    <dsp:sp modelId="{F74E60FD-0C94-4FA4-9F39-FE5263AB7711}">
      <dsp:nvSpPr>
        <dsp:cNvPr id="0" name=""/>
        <dsp:cNvSpPr/>
      </dsp:nvSpPr>
      <dsp:spPr>
        <a:xfrm rot="5400000">
          <a:off x="5778357" y="-4926915"/>
          <a:ext cx="785907" cy="10649898"/>
        </a:xfrm>
        <a:prstGeom prst="round2SameRect">
          <a:avLst/>
        </a:prstGeom>
        <a:solidFill>
          <a:srgbClr val="0000CC">
            <a:alpha val="90000"/>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b="1" kern="1200" dirty="0">
              <a:solidFill>
                <a:schemeClr val="bg1"/>
              </a:solidFill>
              <a:latin typeface="Arial Narrow" panose="020B0606020202030204" pitchFamily="34" charset="0"/>
            </a:rPr>
            <a:t>Objectifs, aperçu méthodologique, limites</a:t>
          </a:r>
        </a:p>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Le potentiel électoral</a:t>
          </a:r>
          <a:endParaRPr lang="fr-FR" sz="3000" b="1" kern="1200" dirty="0">
            <a:solidFill>
              <a:schemeClr val="bg1"/>
            </a:solidFill>
            <a:latin typeface="Arial Narrow" panose="020B0606020202030204" pitchFamily="34" charset="0"/>
          </a:endParaRPr>
        </a:p>
      </dsp:txBody>
      <dsp:txXfrm rot="-5400000">
        <a:off x="846362" y="43445"/>
        <a:ext cx="10611533" cy="709177"/>
      </dsp:txXfrm>
    </dsp:sp>
    <dsp:sp modelId="{92B53704-B6AF-461F-BC4E-5EB965BBB6DF}">
      <dsp:nvSpPr>
        <dsp:cNvPr id="0" name=""/>
        <dsp:cNvSpPr/>
      </dsp:nvSpPr>
      <dsp:spPr>
        <a:xfrm rot="5400000">
          <a:off x="-181363" y="1283692"/>
          <a:ext cx="1209088" cy="846361"/>
        </a:xfrm>
        <a:prstGeom prst="chevron">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fr-FR" sz="3200" kern="1200"/>
        </a:p>
      </dsp:txBody>
      <dsp:txXfrm rot="-5400000">
        <a:off x="1" y="1525510"/>
        <a:ext cx="846361" cy="362727"/>
      </dsp:txXfrm>
    </dsp:sp>
    <dsp:sp modelId="{6C468EBA-0E96-4B58-9A50-E311C52CF311}">
      <dsp:nvSpPr>
        <dsp:cNvPr id="0" name=""/>
        <dsp:cNvSpPr/>
      </dsp:nvSpPr>
      <dsp:spPr>
        <a:xfrm rot="5400000">
          <a:off x="5778357" y="-3838892"/>
          <a:ext cx="785907" cy="10649898"/>
        </a:xfrm>
        <a:prstGeom prst="round2SameRect">
          <a:avLst/>
        </a:prstGeom>
        <a:solidFill>
          <a:srgbClr val="0000CC">
            <a:alpha val="90000"/>
          </a:srgbClr>
        </a:solidFill>
        <a:ln w="6350" cap="flat" cmpd="sng" algn="ctr">
          <a:solidFill>
            <a:srgbClr val="4472C4">
              <a:hueOff val="0"/>
              <a:satOff val="0"/>
              <a:lumOff val="0"/>
              <a:alphaOff val="0"/>
            </a:srgbClr>
          </a:solidFill>
          <a:prstDash val="solid"/>
          <a:miter lim="800000"/>
        </a:ln>
        <a:effectLst/>
        <a:scene3d>
          <a:camera prst="orthographicFront"/>
          <a:lightRig rig="threePt" dir="t">
            <a:rot lat="0" lon="0" rev="7500000"/>
          </a:lightRig>
        </a:scene3d>
        <a:sp3d extrusionH="190500" prstMaterial="dkEdge">
          <a:bevelT w="135400" h="16350" prst="relaxedInset"/>
          <a:contourClr>
            <a:prstClr val="white"/>
          </a:contourClr>
        </a:sp3d>
      </dsp:spPr>
      <dsp:style>
        <a:lnRef idx="1">
          <a:scrgbClr r="0" g="0" b="0"/>
        </a:lnRef>
        <a:fillRef idx="1">
          <a:scrgbClr r="0" g="0" b="0"/>
        </a:fillRef>
        <a:effectRef idx="2">
          <a:scrgbClr r="0" g="0" b="0"/>
        </a:effectRef>
        <a:fontRef idx="minor"/>
      </dsp:style>
      <dsp:txBody>
        <a:bodyPr spcFirstLastPara="0" vert="horz" wrap="square" lIns="256032" tIns="22860" rIns="22860" bIns="22860" numCol="1" spcCol="1270" anchor="ctr" anchorCtr="0">
          <a:noAutofit/>
        </a:bodyPr>
        <a:lstStyle/>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Les inscrits sur le fichier électoral</a:t>
          </a:r>
        </a:p>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Les bureaux de vote</a:t>
          </a:r>
        </a:p>
      </dsp:txBody>
      <dsp:txXfrm rot="-5400000">
        <a:off x="846362" y="1131468"/>
        <a:ext cx="10611533" cy="709177"/>
      </dsp:txXfrm>
    </dsp:sp>
    <dsp:sp modelId="{7EAB2C5C-7CBA-48C0-AD67-36B408576BC3}">
      <dsp:nvSpPr>
        <dsp:cNvPr id="0" name=""/>
        <dsp:cNvSpPr/>
      </dsp:nvSpPr>
      <dsp:spPr>
        <a:xfrm rot="5400000">
          <a:off x="-181363" y="2563896"/>
          <a:ext cx="1209088" cy="846361"/>
        </a:xfrm>
        <a:prstGeom prst="chevron">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fr-FR" sz="3200" kern="1200" dirty="0"/>
        </a:p>
      </dsp:txBody>
      <dsp:txXfrm rot="-5400000">
        <a:off x="1" y="2805714"/>
        <a:ext cx="846361" cy="362727"/>
      </dsp:txXfrm>
    </dsp:sp>
    <dsp:sp modelId="{99CBB49F-5B0D-436E-8A01-284B5FD234DE}">
      <dsp:nvSpPr>
        <dsp:cNvPr id="0" name=""/>
        <dsp:cNvSpPr/>
      </dsp:nvSpPr>
      <dsp:spPr>
        <a:xfrm rot="5400000">
          <a:off x="5595401" y="-2549461"/>
          <a:ext cx="1151818" cy="10649898"/>
        </a:xfrm>
        <a:prstGeom prst="round2SameRect">
          <a:avLst/>
        </a:prstGeom>
        <a:solidFill>
          <a:srgbClr val="0000CC">
            <a:alpha val="90000"/>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Nombre et taux de participation</a:t>
          </a:r>
        </a:p>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Les bulletins nuls</a:t>
          </a:r>
        </a:p>
      </dsp:txBody>
      <dsp:txXfrm rot="-5400000">
        <a:off x="846362" y="2255805"/>
        <a:ext cx="10593671" cy="1039364"/>
      </dsp:txXfrm>
    </dsp:sp>
    <dsp:sp modelId="{66E5AEA5-440B-4482-8F0C-B56FB9B7AA75}">
      <dsp:nvSpPr>
        <dsp:cNvPr id="0" name=""/>
        <dsp:cNvSpPr/>
      </dsp:nvSpPr>
      <dsp:spPr>
        <a:xfrm rot="5400000">
          <a:off x="-181363" y="3661145"/>
          <a:ext cx="1209088" cy="846361"/>
        </a:xfrm>
        <a:prstGeom prst="chevron">
          <a:avLst/>
        </a:prstGeom>
        <a:solidFill>
          <a:srgbClr val="FF0000"/>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fr-FR" sz="3200" kern="1200" dirty="0"/>
        </a:p>
      </dsp:txBody>
      <dsp:txXfrm rot="-5400000">
        <a:off x="1" y="3902963"/>
        <a:ext cx="846361" cy="362727"/>
      </dsp:txXfrm>
    </dsp:sp>
    <dsp:sp modelId="{62F8CCFF-87D4-41E9-A589-1AF39D8BDA1B}">
      <dsp:nvSpPr>
        <dsp:cNvPr id="0" name=""/>
        <dsp:cNvSpPr/>
      </dsp:nvSpPr>
      <dsp:spPr>
        <a:xfrm rot="5400000">
          <a:off x="5778357" y="-1474446"/>
          <a:ext cx="785907" cy="10649898"/>
        </a:xfrm>
        <a:prstGeom prst="round2SameRect">
          <a:avLst/>
        </a:prstGeom>
        <a:solidFill>
          <a:srgbClr val="0000CC">
            <a:alpha val="90000"/>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Les candidatures</a:t>
          </a:r>
        </a:p>
        <a:p>
          <a:pPr marL="285750" lvl="1" indent="-285750" algn="l" defTabSz="1333500">
            <a:lnSpc>
              <a:spcPct val="90000"/>
            </a:lnSpc>
            <a:spcBef>
              <a:spcPct val="0"/>
            </a:spcBef>
            <a:spcAft>
              <a:spcPct val="15000"/>
            </a:spcAft>
            <a:buChar char="•"/>
          </a:pPr>
          <a:r>
            <a:rPr lang="fr-FR" sz="3000" b="1" kern="1200" dirty="0">
              <a:solidFill>
                <a:prstClr val="white"/>
              </a:solidFill>
              <a:latin typeface="Arial Narrow" panose="020B0606020202030204" pitchFamily="34" charset="0"/>
              <a:ea typeface="+mn-ea"/>
              <a:cs typeface="+mn-cs"/>
            </a:rPr>
            <a:t>Les résultats</a:t>
          </a:r>
        </a:p>
      </dsp:txBody>
      <dsp:txXfrm rot="-5400000">
        <a:off x="846362" y="3495914"/>
        <a:ext cx="10611533" cy="709177"/>
      </dsp:txXfrm>
    </dsp:sp>
    <dsp:sp modelId="{892659A2-4C0F-4087-B1D3-59D2CB354705}">
      <dsp:nvSpPr>
        <dsp:cNvPr id="0" name=""/>
        <dsp:cNvSpPr/>
      </dsp:nvSpPr>
      <dsp:spPr>
        <a:xfrm rot="5400000">
          <a:off x="-181363" y="4758394"/>
          <a:ext cx="1209088" cy="846361"/>
        </a:xfrm>
        <a:prstGeom prst="chevron">
          <a:avLst/>
        </a:prstGeom>
        <a:solidFill>
          <a:srgbClr val="FF0000">
            <a:alpha val="90000"/>
          </a:srgbClr>
        </a:soli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fr-FR" sz="3200" b="1" kern="1200" dirty="0">
            <a:solidFill>
              <a:prstClr val="white"/>
            </a:solidFill>
            <a:latin typeface="Arial Narrow" panose="020B0606020202030204" pitchFamily="34" charset="0"/>
            <a:ea typeface="+mn-ea"/>
            <a:cs typeface="+mn-cs"/>
          </a:endParaRPr>
        </a:p>
      </dsp:txBody>
      <dsp:txXfrm rot="-5400000">
        <a:off x="1" y="5000212"/>
        <a:ext cx="846361" cy="362727"/>
      </dsp:txXfrm>
    </dsp:sp>
    <dsp:sp modelId="{82BDEA05-0A6B-4567-9B98-055A6872CD78}">
      <dsp:nvSpPr>
        <dsp:cNvPr id="0" name=""/>
        <dsp:cNvSpPr/>
      </dsp:nvSpPr>
      <dsp:spPr>
        <a:xfrm rot="5400000">
          <a:off x="5778357" y="-354963"/>
          <a:ext cx="785907" cy="10649898"/>
        </a:xfrm>
        <a:prstGeom prst="round2SameRect">
          <a:avLst/>
        </a:prstGeom>
        <a:solidFill>
          <a:srgbClr val="0000CC">
            <a:alpha val="90000"/>
          </a:srgbClr>
        </a:solidFill>
        <a:ln w="6350" cap="flat" cmpd="sng" algn="ctr">
          <a:solidFill>
            <a:schemeClr val="accent1">
              <a:hueOff val="0"/>
              <a:satOff val="0"/>
              <a:lumOff val="0"/>
              <a:alphaOff val="0"/>
            </a:schemeClr>
          </a:solidFill>
          <a:prstDash val="solid"/>
          <a:miter lim="800000"/>
        </a:ln>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213360" tIns="19050" rIns="19050" bIns="19050" numCol="1" spcCol="1270" anchor="ctr" anchorCtr="0">
          <a:noAutofit/>
        </a:bodyPr>
        <a:lstStyle/>
        <a:p>
          <a:pPr marL="285750" lvl="1" indent="-285750" algn="l" defTabSz="1333500">
            <a:lnSpc>
              <a:spcPct val="90000"/>
            </a:lnSpc>
            <a:spcBef>
              <a:spcPct val="0"/>
            </a:spcBef>
            <a:spcAft>
              <a:spcPct val="15000"/>
            </a:spcAft>
            <a:buChar char="•"/>
          </a:pPr>
          <a:r>
            <a:rPr lang="fr-FR" sz="3000" b="1" kern="1200" dirty="0">
              <a:solidFill>
                <a:schemeClr val="bg1"/>
              </a:solidFill>
              <a:latin typeface="Arial Narrow" panose="020B0606020202030204" pitchFamily="34" charset="0"/>
            </a:rPr>
            <a:t>La liste des partis représentés à l’Assemblée nationale</a:t>
          </a:r>
          <a:endParaRPr lang="en-US" sz="3000" b="1" kern="1200" dirty="0">
            <a:solidFill>
              <a:schemeClr val="bg1"/>
            </a:solidFill>
            <a:latin typeface="Arial Narrow" panose="020B0606020202030204" pitchFamily="34" charset="0"/>
          </a:endParaRPr>
        </a:p>
        <a:p>
          <a:pPr marL="285750" lvl="1" indent="-285750" algn="l" defTabSz="1333500">
            <a:lnSpc>
              <a:spcPct val="90000"/>
            </a:lnSpc>
            <a:spcBef>
              <a:spcPct val="0"/>
            </a:spcBef>
            <a:spcAft>
              <a:spcPct val="15000"/>
            </a:spcAft>
            <a:buChar char="•"/>
          </a:pPr>
          <a:r>
            <a:rPr lang="fr-FR" sz="3000" b="1" kern="1200" dirty="0">
              <a:solidFill>
                <a:schemeClr val="bg1"/>
              </a:solidFill>
              <a:latin typeface="Arial Narrow" panose="020B0606020202030204" pitchFamily="34" charset="0"/>
            </a:rPr>
            <a:t>Le contentieux électoral</a:t>
          </a:r>
          <a:endParaRPr lang="en-US" sz="3000" b="1" kern="1200" dirty="0">
            <a:solidFill>
              <a:schemeClr val="bg1"/>
            </a:solidFill>
            <a:latin typeface="Arial Narrow" panose="020B0606020202030204" pitchFamily="34" charset="0"/>
          </a:endParaRPr>
        </a:p>
      </dsp:txBody>
      <dsp:txXfrm rot="-5400000">
        <a:off x="846362" y="4615397"/>
        <a:ext cx="10611533" cy="70917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D39DDE-08D9-4F08-AD15-7EBBAD9DAE85}" type="datetimeFigureOut">
              <a:rPr lang="fr-FR" smtClean="0"/>
              <a:t>11/05/2021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9BC59C-2B56-462E-ACF9-B3B7FE9327CE}" type="slidenum">
              <a:rPr lang="fr-FR" smtClean="0"/>
              <a:t>‹N°›</a:t>
            </a:fld>
            <a:endParaRPr lang="fr-FR"/>
          </a:p>
        </p:txBody>
      </p:sp>
    </p:spTree>
    <p:extLst>
      <p:ext uri="{BB962C8B-B14F-4D97-AF65-F5344CB8AC3E}">
        <p14:creationId xmlns:p14="http://schemas.microsoft.com/office/powerpoint/2010/main" val="1299341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0AAF-952D-4885-BAF0-B71CB83460A2}" type="slidenum">
              <a:rPr lang="en-US" smtClean="0"/>
              <a:t>3</a:t>
            </a:fld>
            <a:endParaRPr lang="en-US"/>
          </a:p>
        </p:txBody>
      </p:sp>
    </p:spTree>
    <p:extLst>
      <p:ext uri="{BB962C8B-B14F-4D97-AF65-F5344CB8AC3E}">
        <p14:creationId xmlns:p14="http://schemas.microsoft.com/office/powerpoint/2010/main" val="22375206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0AAF-952D-4885-BAF0-B71CB83460A2}" type="slidenum">
              <a:rPr lang="en-US" smtClean="0"/>
              <a:t>4</a:t>
            </a:fld>
            <a:endParaRPr lang="en-US"/>
          </a:p>
        </p:txBody>
      </p:sp>
    </p:spTree>
    <p:extLst>
      <p:ext uri="{BB962C8B-B14F-4D97-AF65-F5344CB8AC3E}">
        <p14:creationId xmlns:p14="http://schemas.microsoft.com/office/powerpoint/2010/main" val="35063331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0AAF-952D-4885-BAF0-B71CB83460A2}" type="slidenum">
              <a:rPr lang="en-US" smtClean="0"/>
              <a:t>5</a:t>
            </a:fld>
            <a:endParaRPr lang="en-US"/>
          </a:p>
        </p:txBody>
      </p:sp>
    </p:spTree>
    <p:extLst>
      <p:ext uri="{BB962C8B-B14F-4D97-AF65-F5344CB8AC3E}">
        <p14:creationId xmlns:p14="http://schemas.microsoft.com/office/powerpoint/2010/main" val="3954888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8163C5-8460-458C-B2C2-D0D955372D9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B1AC8160-AFBA-4682-9AD0-BEA8565641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798D497A-0133-4B46-9DF9-588E252AAF8F}"/>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5" name="Espace réservé du pied de page 4">
            <a:extLst>
              <a:ext uri="{FF2B5EF4-FFF2-40B4-BE49-F238E27FC236}">
                <a16:creationId xmlns:a16="http://schemas.microsoft.com/office/drawing/2014/main" id="{A00D4C6C-BAE3-49D4-A1FB-E17C5211DCC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E58B6CA-2485-44DC-A8F9-5450AF24F45C}"/>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951369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E5B619-C8AA-47F3-86AC-11CE54F2A97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B5ECA4D-8D19-420D-A97A-F761C61B0B0C}"/>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D62A82E-6373-4171-B9E6-0C2EA59E8302}"/>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5" name="Espace réservé du pied de page 4">
            <a:extLst>
              <a:ext uri="{FF2B5EF4-FFF2-40B4-BE49-F238E27FC236}">
                <a16:creationId xmlns:a16="http://schemas.microsoft.com/office/drawing/2014/main" id="{ECD181AC-99C5-4A79-A561-857B3EBB0B3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32A3D86-74EF-4AF5-8F53-3B21E286B92C}"/>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37881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87C812B-4FE2-4945-BE5A-ADA50D4A199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50F4EE1-7E84-4D21-AC83-B57E65C2B49D}"/>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3696488-C9E9-41B5-A0DA-765C63D8A18D}"/>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5" name="Espace réservé du pied de page 4">
            <a:extLst>
              <a:ext uri="{FF2B5EF4-FFF2-40B4-BE49-F238E27FC236}">
                <a16:creationId xmlns:a16="http://schemas.microsoft.com/office/drawing/2014/main" id="{E4DFE136-8C0A-45F2-99EE-A3EB309EDDF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EE44699-B13B-45C2-A512-08E6CC2B8A0C}"/>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95757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F7246-CD32-49B9-B0CC-141995F616D3}"/>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9528CA1-90FE-4130-B39A-9AF65BAD16AF}"/>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2DCDAAA-25CE-417A-B566-20FCF6E20AAF}"/>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5" name="Espace réservé du pied de page 4">
            <a:extLst>
              <a:ext uri="{FF2B5EF4-FFF2-40B4-BE49-F238E27FC236}">
                <a16:creationId xmlns:a16="http://schemas.microsoft.com/office/drawing/2014/main" id="{840623BC-F32F-47CA-BE78-D471AC653B5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602B44-9130-4360-A235-72C48F8EDE60}"/>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290317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6C8727-82BD-445C-B076-3A6DA94C055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9FDC5E3-622A-4B7C-8AF5-5878BC7A25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598C027C-F0F4-46A3-AE17-FBF548724B34}"/>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5" name="Espace réservé du pied de page 4">
            <a:extLst>
              <a:ext uri="{FF2B5EF4-FFF2-40B4-BE49-F238E27FC236}">
                <a16:creationId xmlns:a16="http://schemas.microsoft.com/office/drawing/2014/main" id="{673ACE91-3A55-4BB8-9FD5-CA35723B1FA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AE6DEB9-2C8B-467D-B176-7DA826CEB621}"/>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1638793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A039A2-0ECA-413B-90FD-03C8E22A1AE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59085353-A375-45AF-AC8F-8262A99CC01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674BAF0-19BB-4240-96D8-710C4D400F4D}"/>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71F7D09B-652C-4821-8666-D8E882071C0A}"/>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6" name="Espace réservé du pied de page 5">
            <a:extLst>
              <a:ext uri="{FF2B5EF4-FFF2-40B4-BE49-F238E27FC236}">
                <a16:creationId xmlns:a16="http://schemas.microsoft.com/office/drawing/2014/main" id="{2FA827C2-8F0E-422F-90A4-06CF9300CAA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369749D-4D7F-42DB-A1D8-3F41F204C23C}"/>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2783778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98960D-D224-4D39-BA46-979B6CD0A2EB}"/>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C1A08C4-31A6-4253-B0C4-69CCB3EF1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06BD0B4-7231-4B52-8EC2-4A641A57ADB1}"/>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7123EED-0DF2-459F-A7B7-9D5D0B44B3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FC63B5E7-B526-4661-8D78-0728EC2D5A8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4928A0B-BA54-476C-8090-1CA95D10E2D6}"/>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8" name="Espace réservé du pied de page 7">
            <a:extLst>
              <a:ext uri="{FF2B5EF4-FFF2-40B4-BE49-F238E27FC236}">
                <a16:creationId xmlns:a16="http://schemas.microsoft.com/office/drawing/2014/main" id="{E18DEF74-0C73-4F40-9639-FE28BCF23340}"/>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71AC9257-A252-498C-9F6E-70A8DF6E73BE}"/>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2146686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D36DC13-27C5-4A46-BC23-1882139D2521}"/>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3527C61-33FC-4198-B7EA-612B0C20FF9E}"/>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4" name="Espace réservé du pied de page 3">
            <a:extLst>
              <a:ext uri="{FF2B5EF4-FFF2-40B4-BE49-F238E27FC236}">
                <a16:creationId xmlns:a16="http://schemas.microsoft.com/office/drawing/2014/main" id="{8357A2A9-2607-42D3-BB19-6A05610700F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67A7F1A-8C3C-49C2-B20A-948B30239D2B}"/>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1345968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9BFD346-B784-4617-B106-7AD131A8D19F}"/>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3" name="Espace réservé du pied de page 2">
            <a:extLst>
              <a:ext uri="{FF2B5EF4-FFF2-40B4-BE49-F238E27FC236}">
                <a16:creationId xmlns:a16="http://schemas.microsoft.com/office/drawing/2014/main" id="{DC22FCF3-68AA-460B-A675-CA7203CE751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62B450D-7F2A-4D6B-BBC6-FB57BDE9F9C9}"/>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2792640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8D7346-9507-4606-A752-EB51476723F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972893CC-F882-4974-A1CF-890C992D0B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76062B97-DB29-46ED-9B2D-1383987BD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52921A5C-CC81-42EC-A97F-9C7E826D3E99}"/>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6" name="Espace réservé du pied de page 5">
            <a:extLst>
              <a:ext uri="{FF2B5EF4-FFF2-40B4-BE49-F238E27FC236}">
                <a16:creationId xmlns:a16="http://schemas.microsoft.com/office/drawing/2014/main" id="{96A48CEE-7025-4ACA-B3AC-E2D255B5501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93D8D8B-1D78-48CF-9A0B-47D84EC15D32}"/>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3446719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748020-C7A3-4788-A777-348B2516A12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2A424543-5D3F-422F-8255-7E70F433DB1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6214118-2E7A-4AEE-B4CD-3BB1C9382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494AA208-A2C9-4740-B935-465E307176D0}"/>
              </a:ext>
            </a:extLst>
          </p:cNvPr>
          <p:cNvSpPr>
            <a:spLocks noGrp="1"/>
          </p:cNvSpPr>
          <p:nvPr>
            <p:ph type="dt" sz="half" idx="10"/>
          </p:nvPr>
        </p:nvSpPr>
        <p:spPr/>
        <p:txBody>
          <a:bodyPr/>
          <a:lstStyle/>
          <a:p>
            <a:fld id="{F88961E0-8E71-4FD2-9456-DD2ECE63CFE2}" type="datetimeFigureOut">
              <a:rPr lang="fr-FR" smtClean="0"/>
              <a:t>11/05/2021</a:t>
            </a:fld>
            <a:endParaRPr lang="fr-FR"/>
          </a:p>
        </p:txBody>
      </p:sp>
      <p:sp>
        <p:nvSpPr>
          <p:cNvPr id="6" name="Espace réservé du pied de page 5">
            <a:extLst>
              <a:ext uri="{FF2B5EF4-FFF2-40B4-BE49-F238E27FC236}">
                <a16:creationId xmlns:a16="http://schemas.microsoft.com/office/drawing/2014/main" id="{6E9DE73E-1D00-4504-B04D-0249D75591E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37AF3BD-370D-4514-B198-2112D64DD4CF}"/>
              </a:ext>
            </a:extLst>
          </p:cNvPr>
          <p:cNvSpPr>
            <a:spLocks noGrp="1"/>
          </p:cNvSpPr>
          <p:nvPr>
            <p:ph type="sldNum" sz="quarter" idx="12"/>
          </p:nvPr>
        </p:nvSpPr>
        <p:spPr/>
        <p:txBody>
          <a:bodyPr/>
          <a:lstStyle/>
          <a:p>
            <a:fld id="{CEB68283-89A1-418E-999B-F928B688DEA8}" type="slidenum">
              <a:rPr lang="fr-FR" smtClean="0"/>
              <a:t>‹N°›</a:t>
            </a:fld>
            <a:endParaRPr lang="fr-FR"/>
          </a:p>
        </p:txBody>
      </p:sp>
    </p:spTree>
    <p:extLst>
      <p:ext uri="{BB962C8B-B14F-4D97-AF65-F5344CB8AC3E}">
        <p14:creationId xmlns:p14="http://schemas.microsoft.com/office/powerpoint/2010/main" val="2514558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0E5FA7D-56D6-4320-AEC8-0C272EDF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9DDDD50F-75C5-4A0B-AFAA-E77A341DCB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A8C2B2B-C933-432D-BEF6-738CE6AC2C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8961E0-8E71-4FD2-9456-DD2ECE63CFE2}" type="datetimeFigureOut">
              <a:rPr lang="fr-FR" smtClean="0"/>
              <a:t>11/05/2021</a:t>
            </a:fld>
            <a:endParaRPr lang="fr-FR"/>
          </a:p>
        </p:txBody>
      </p:sp>
      <p:sp>
        <p:nvSpPr>
          <p:cNvPr id="5" name="Espace réservé du pied de page 4">
            <a:extLst>
              <a:ext uri="{FF2B5EF4-FFF2-40B4-BE49-F238E27FC236}">
                <a16:creationId xmlns:a16="http://schemas.microsoft.com/office/drawing/2014/main" id="{85799D92-FC08-4A3E-94EE-B2F771E51F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84CACE15-9E55-4C03-AA7D-5E12D42471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B68283-89A1-418E-999B-F928B688DEA8}" type="slidenum">
              <a:rPr lang="fr-FR" smtClean="0"/>
              <a:t>‹N°›</a:t>
            </a:fld>
            <a:endParaRPr lang="fr-FR"/>
          </a:p>
        </p:txBody>
      </p:sp>
    </p:spTree>
    <p:extLst>
      <p:ext uri="{BB962C8B-B14F-4D97-AF65-F5344CB8AC3E}">
        <p14:creationId xmlns:p14="http://schemas.microsoft.com/office/powerpoint/2010/main" val="3466778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13251119-D6D4-4347-A158-2153680EFDFD}"/>
              </a:ext>
            </a:extLst>
          </p:cNvPr>
          <p:cNvSpPr>
            <a:spLocks noGrp="1"/>
          </p:cNvSpPr>
          <p:nvPr>
            <p:ph type="subTitle" idx="1"/>
          </p:nvPr>
        </p:nvSpPr>
        <p:spPr>
          <a:xfrm>
            <a:off x="1063072" y="2424363"/>
            <a:ext cx="9819861" cy="2009274"/>
          </a:xfrm>
        </p:spPr>
        <p:txBody>
          <a:bodyPr>
            <a:normAutofit fontScale="77500" lnSpcReduction="20000"/>
          </a:bodyPr>
          <a:lstStyle/>
          <a:p>
            <a:pPr algn="just"/>
            <a:endParaRPr lang="fr-FR" sz="3200" b="1" dirty="0">
              <a:solidFill>
                <a:srgbClr val="0000CC"/>
              </a:solidFill>
              <a:latin typeface="Arial Narrow" panose="020B0606020202030204" pitchFamily="34" charset="0"/>
            </a:endParaRPr>
          </a:p>
          <a:p>
            <a:r>
              <a:rPr lang="fr-FR" sz="4000" b="1" dirty="0">
                <a:solidFill>
                  <a:srgbClr val="0000CC"/>
                </a:solidFill>
                <a:latin typeface="Arial Narrow" panose="020B0606020202030204" pitchFamily="34" charset="0"/>
              </a:rPr>
              <a:t>PRESENTATION DU DOCUMENT SUR LES STATISTIQUES EN LIEN AVEC LA PARTICIPATION ELECTORALE</a:t>
            </a:r>
          </a:p>
          <a:p>
            <a:r>
              <a:rPr lang="fr-FR" sz="4000" b="1" dirty="0">
                <a:solidFill>
                  <a:srgbClr val="0000CC"/>
                </a:solidFill>
                <a:latin typeface="Arial Narrow" panose="020B0606020202030204" pitchFamily="34" charset="0"/>
              </a:rPr>
              <a:t>2020</a:t>
            </a:r>
          </a:p>
          <a:p>
            <a:pPr algn="just"/>
            <a:endParaRPr lang="fr-FR" sz="3200" b="1" dirty="0">
              <a:solidFill>
                <a:srgbClr val="0000CC"/>
              </a:solidFill>
              <a:latin typeface="Arial Narrow" panose="020B0606020202030204" pitchFamily="34" charset="0"/>
            </a:endParaRPr>
          </a:p>
        </p:txBody>
      </p:sp>
      <p:pic>
        <p:nvPicPr>
          <p:cNvPr id="10" name="Image 9">
            <a:extLst>
              <a:ext uri="{FF2B5EF4-FFF2-40B4-BE49-F238E27FC236}">
                <a16:creationId xmlns:a16="http://schemas.microsoft.com/office/drawing/2014/main" id="{75A734D1-A6C6-45A5-A430-21B510EDE319}"/>
              </a:ext>
            </a:extLst>
          </p:cNvPr>
          <p:cNvPicPr/>
          <p:nvPr/>
        </p:nvPicPr>
        <p:blipFill>
          <a:blip r:embed="rId2" cstate="email">
            <a:extLst>
              <a:ext uri="{28A0092B-C50C-407E-A947-70E740481C1C}">
                <a14:useLocalDpi xmlns:a14="http://schemas.microsoft.com/office/drawing/2010/main"/>
              </a:ext>
            </a:extLst>
          </a:blip>
          <a:stretch>
            <a:fillRect/>
          </a:stretch>
        </p:blipFill>
        <p:spPr>
          <a:xfrm>
            <a:off x="200577" y="106681"/>
            <a:ext cx="2214632" cy="1225162"/>
          </a:xfrm>
          <a:prstGeom prst="rect">
            <a:avLst/>
          </a:prstGeom>
        </p:spPr>
      </p:pic>
      <p:sp>
        <p:nvSpPr>
          <p:cNvPr id="8" name="ZoneTexte 7">
            <a:extLst>
              <a:ext uri="{FF2B5EF4-FFF2-40B4-BE49-F238E27FC236}">
                <a16:creationId xmlns:a16="http://schemas.microsoft.com/office/drawing/2014/main" id="{6F41D34E-68A1-4310-B7B2-FAA28FF3081C}"/>
              </a:ext>
            </a:extLst>
          </p:cNvPr>
          <p:cNvSpPr txBox="1"/>
          <p:nvPr/>
        </p:nvSpPr>
        <p:spPr>
          <a:xfrm>
            <a:off x="10277061" y="6162261"/>
            <a:ext cx="1620078" cy="369332"/>
          </a:xfrm>
          <a:prstGeom prst="rect">
            <a:avLst/>
          </a:prstGeom>
          <a:noFill/>
        </p:spPr>
        <p:txBody>
          <a:bodyPr wrap="square" rtlCol="0">
            <a:spAutoFit/>
          </a:bodyPr>
          <a:lstStyle/>
          <a:p>
            <a:r>
              <a:rPr lang="fr-FR" b="1" i="1" dirty="0">
                <a:latin typeface="Arial Narrow" panose="020B0606020202030204" pitchFamily="34" charset="0"/>
              </a:rPr>
              <a:t>11 mai 2021</a:t>
            </a:r>
          </a:p>
        </p:txBody>
      </p:sp>
    </p:spTree>
    <p:extLst>
      <p:ext uri="{BB962C8B-B14F-4D97-AF65-F5344CB8AC3E}">
        <p14:creationId xmlns:p14="http://schemas.microsoft.com/office/powerpoint/2010/main" val="1556725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5C487E-2663-4964-A565-33C236E98ECF}"/>
              </a:ext>
            </a:extLst>
          </p:cNvPr>
          <p:cNvSpPr>
            <a:spLocks noGrp="1"/>
          </p:cNvSpPr>
          <p:nvPr>
            <p:ph type="title"/>
          </p:nvPr>
        </p:nvSpPr>
        <p:spPr/>
        <p:txBody>
          <a:bodyPr/>
          <a:lstStyle/>
          <a:p>
            <a:r>
              <a:rPr lang="fr-FR" b="1" dirty="0">
                <a:solidFill>
                  <a:srgbClr val="0000CC"/>
                </a:solidFill>
              </a:rPr>
              <a:t>La révision des listes électorales de 2020</a:t>
            </a:r>
            <a:endParaRPr lang="en-US" b="1" dirty="0">
              <a:solidFill>
                <a:srgbClr val="0000CC"/>
              </a:solidFill>
            </a:endParaRPr>
          </a:p>
        </p:txBody>
      </p:sp>
      <p:sp>
        <p:nvSpPr>
          <p:cNvPr id="3" name="Espace réservé du contenu 2">
            <a:extLst>
              <a:ext uri="{FF2B5EF4-FFF2-40B4-BE49-F238E27FC236}">
                <a16:creationId xmlns:a16="http://schemas.microsoft.com/office/drawing/2014/main" id="{07A13A1D-ECAF-4E91-83CD-18AB87EB961F}"/>
              </a:ext>
            </a:extLst>
          </p:cNvPr>
          <p:cNvSpPr>
            <a:spLocks noGrp="1"/>
          </p:cNvSpPr>
          <p:nvPr>
            <p:ph idx="1"/>
          </p:nvPr>
        </p:nvSpPr>
        <p:spPr/>
        <p:txBody>
          <a:bodyPr>
            <a:normAutofit/>
          </a:bodyPr>
          <a:lstStyle/>
          <a:p>
            <a:r>
              <a:rPr lang="fr-FR" sz="3200" dirty="0">
                <a:latin typeface="Arial Narrow" panose="020B0606020202030204" pitchFamily="34" charset="0"/>
              </a:rPr>
              <a:t>Les régions du centre (</a:t>
            </a:r>
            <a:r>
              <a:rPr lang="fr-FR" sz="3200" b="1" dirty="0">
                <a:effectLst/>
                <a:latin typeface="Arial Narrow" panose="020B0606020202030204" pitchFamily="34" charset="0"/>
                <a:ea typeface="Calibri" panose="020F0502020204030204" pitchFamily="34" charset="0"/>
              </a:rPr>
              <a:t>666 703</a:t>
            </a:r>
            <a:r>
              <a:rPr lang="fr-FR" sz="3200" dirty="0">
                <a:effectLst/>
                <a:latin typeface="Arial Narrow" panose="020B0606020202030204" pitchFamily="34" charset="0"/>
                <a:ea typeface="Calibri" panose="020F0502020204030204" pitchFamily="34" charset="0"/>
              </a:rPr>
              <a:t>)</a:t>
            </a:r>
            <a:r>
              <a:rPr lang="fr-FR" sz="3200" dirty="0">
                <a:latin typeface="Arial Narrow" panose="020B0606020202030204" pitchFamily="34" charset="0"/>
              </a:rPr>
              <a:t>, des Hauts Bassins (</a:t>
            </a:r>
            <a:r>
              <a:rPr lang="fr-FR" sz="3200" b="1" dirty="0">
                <a:effectLst/>
                <a:latin typeface="Arial Narrow" panose="020B0606020202030204" pitchFamily="34" charset="0"/>
                <a:ea typeface="Calibri" panose="020F0502020204030204" pitchFamily="34" charset="0"/>
              </a:rPr>
              <a:t>378 641)</a:t>
            </a:r>
            <a:r>
              <a:rPr lang="fr-FR" sz="3200" b="1" dirty="0">
                <a:latin typeface="Arial Narrow" panose="020B0606020202030204" pitchFamily="34" charset="0"/>
              </a:rPr>
              <a:t> </a:t>
            </a:r>
            <a:r>
              <a:rPr lang="fr-FR" sz="3200" dirty="0">
                <a:latin typeface="Arial Narrow" panose="020B0606020202030204" pitchFamily="34" charset="0"/>
              </a:rPr>
              <a:t>et du Centre Est (</a:t>
            </a:r>
            <a:r>
              <a:rPr lang="fr-FR" sz="3200" b="1" dirty="0">
                <a:effectLst/>
                <a:latin typeface="Arial Narrow" panose="020B0606020202030204" pitchFamily="34" charset="0"/>
                <a:ea typeface="Calibri" panose="020F0502020204030204" pitchFamily="34" charset="0"/>
              </a:rPr>
              <a:t>171 539</a:t>
            </a:r>
            <a:r>
              <a:rPr lang="fr-FR" sz="3200" dirty="0">
                <a:effectLst/>
                <a:latin typeface="Arial Narrow" panose="020B0606020202030204" pitchFamily="34" charset="0"/>
                <a:ea typeface="Calibri" panose="020F0502020204030204" pitchFamily="34" charset="0"/>
              </a:rPr>
              <a:t>) </a:t>
            </a:r>
            <a:r>
              <a:rPr lang="fr-FR" sz="3200" dirty="0">
                <a:latin typeface="Arial Narrow" panose="020B0606020202030204" pitchFamily="34" charset="0"/>
              </a:rPr>
              <a:t>ont les nombres d’enrôlés les plus importants en 2020</a:t>
            </a:r>
          </a:p>
          <a:p>
            <a:pPr algn="just"/>
            <a:r>
              <a:rPr lang="fr-FR" sz="3200" b="1" dirty="0">
                <a:effectLst/>
                <a:latin typeface="Arial Narrow" panose="020B0606020202030204" pitchFamily="34" charset="0"/>
                <a:ea typeface="Times New Roman" panose="02020603050405020304" pitchFamily="18" charset="0"/>
              </a:rPr>
              <a:t>2 338 878 </a:t>
            </a:r>
            <a:r>
              <a:rPr lang="fr-FR" sz="3200" dirty="0">
                <a:effectLst/>
                <a:latin typeface="Arial Narrow" panose="020B0606020202030204" pitchFamily="34" charset="0"/>
                <a:ea typeface="Calibri" panose="020F0502020204030204" pitchFamily="34" charset="0"/>
              </a:rPr>
              <a:t>inscrits, 980 352 sont des femmes, soit 41.92 % des inscrits, et 1 358 526 sont des hommes, soit 58.02% des inscrits.</a:t>
            </a:r>
          </a:p>
          <a:p>
            <a:pPr algn="just"/>
            <a:r>
              <a:rPr lang="fr-FR" sz="3200" dirty="0">
                <a:latin typeface="Arial Narrow" panose="020B0606020202030204" pitchFamily="34" charset="0"/>
                <a:ea typeface="Calibri" panose="020F0502020204030204" pitchFamily="34" charset="0"/>
              </a:rPr>
              <a:t>Les moins de 35 ans sont </a:t>
            </a:r>
            <a:r>
              <a:rPr lang="fr-FR" sz="3200" dirty="0">
                <a:effectLst/>
                <a:latin typeface="Arial Narrow" panose="020B0606020202030204" pitchFamily="34" charset="0"/>
                <a:ea typeface="Calibri" panose="020F0502020204030204" pitchFamily="34" charset="0"/>
              </a:rPr>
              <a:t> 51,38%</a:t>
            </a:r>
          </a:p>
          <a:p>
            <a:pPr algn="just"/>
            <a:r>
              <a:rPr lang="fr-FR" sz="3200" dirty="0">
                <a:effectLst/>
                <a:latin typeface="Arial Narrow" panose="020B0606020202030204" pitchFamily="34" charset="0"/>
                <a:ea typeface="Calibri" panose="020F0502020204030204" pitchFamily="34" charset="0"/>
              </a:rPr>
              <a:t>Après retrait des doublons, la CENI a comptabilisé</a:t>
            </a:r>
            <a:r>
              <a:rPr lang="fr-FR" sz="3200" b="1" dirty="0">
                <a:effectLst/>
                <a:latin typeface="Arial Narrow" panose="020B0606020202030204" pitchFamily="34" charset="0"/>
                <a:ea typeface="Calibri" panose="020F0502020204030204" pitchFamily="34" charset="0"/>
              </a:rPr>
              <a:t> 951 917</a:t>
            </a:r>
            <a:r>
              <a:rPr lang="fr-FR" sz="3200" dirty="0">
                <a:effectLst/>
                <a:latin typeface="Arial Narrow" panose="020B0606020202030204" pitchFamily="34" charset="0"/>
                <a:ea typeface="Calibri" panose="020F0502020204030204" pitchFamily="34" charset="0"/>
              </a:rPr>
              <a:t> nouveaux inscrits</a:t>
            </a:r>
          </a:p>
          <a:p>
            <a:endParaRPr lang="en-US" sz="3200" dirty="0">
              <a:latin typeface="Arial Narrow" panose="020B0606020202030204" pitchFamily="34" charset="0"/>
            </a:endParaRPr>
          </a:p>
        </p:txBody>
      </p:sp>
    </p:spTree>
    <p:extLst>
      <p:ext uri="{BB962C8B-B14F-4D97-AF65-F5344CB8AC3E}">
        <p14:creationId xmlns:p14="http://schemas.microsoft.com/office/powerpoint/2010/main" val="534976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92D061-9B3D-412F-922B-549F6421C914}"/>
              </a:ext>
            </a:extLst>
          </p:cNvPr>
          <p:cNvSpPr>
            <a:spLocks noGrp="1"/>
          </p:cNvSpPr>
          <p:nvPr>
            <p:ph type="title"/>
          </p:nvPr>
        </p:nvSpPr>
        <p:spPr/>
        <p:txBody>
          <a:bodyPr/>
          <a:lstStyle/>
          <a:p>
            <a:r>
              <a:rPr lang="fr-FR" b="1" dirty="0">
                <a:solidFill>
                  <a:srgbClr val="0000CC"/>
                </a:solidFill>
              </a:rPr>
              <a:t>Total des inscrits sur le fichier électoral</a:t>
            </a:r>
            <a:endParaRPr lang="en-US" b="1" dirty="0">
              <a:solidFill>
                <a:srgbClr val="0000CC"/>
              </a:solidFill>
            </a:endParaRPr>
          </a:p>
        </p:txBody>
      </p:sp>
      <p:sp>
        <p:nvSpPr>
          <p:cNvPr id="3" name="Espace réservé du contenu 2">
            <a:extLst>
              <a:ext uri="{FF2B5EF4-FFF2-40B4-BE49-F238E27FC236}">
                <a16:creationId xmlns:a16="http://schemas.microsoft.com/office/drawing/2014/main" id="{6E912D8B-531E-46D7-A0F8-3DD1DB738124}"/>
              </a:ext>
            </a:extLst>
          </p:cNvPr>
          <p:cNvSpPr>
            <a:spLocks noGrp="1"/>
          </p:cNvSpPr>
          <p:nvPr>
            <p:ph idx="1"/>
          </p:nvPr>
        </p:nvSpPr>
        <p:spPr>
          <a:xfrm>
            <a:off x="361950" y="1825625"/>
            <a:ext cx="10991850" cy="4351338"/>
          </a:xfrm>
        </p:spPr>
        <p:txBody>
          <a:bodyPr/>
          <a:lstStyle/>
          <a:p>
            <a:r>
              <a:rPr lang="fr-FR" sz="3200" b="1" dirty="0">
                <a:effectLst/>
                <a:latin typeface="Arial Narrow" panose="020B0606020202030204" pitchFamily="34" charset="0"/>
                <a:ea typeface="Calibri" panose="020F0502020204030204" pitchFamily="34" charset="0"/>
                <a:cs typeface="Times New Roman" panose="02020603050405020304" pitchFamily="18" charset="0"/>
              </a:rPr>
              <a:t>6 490 948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inscrits (burkinabè de l’intérieur et de l’extérieur)</a:t>
            </a:r>
          </a:p>
          <a:p>
            <a:pPr marL="0" indent="0">
              <a:buNone/>
            </a:pPr>
            <a:endParaRPr lang="fr-FR" sz="3200" dirty="0">
              <a:effectLst/>
              <a:latin typeface="Arial Narrow" panose="020B0606020202030204" pitchFamily="34" charset="0"/>
              <a:ea typeface="Calibri" panose="020F0502020204030204" pitchFamily="34" charset="0"/>
              <a:cs typeface="Times New Roman" panose="02020603050405020304" pitchFamily="18" charset="0"/>
            </a:endParaRPr>
          </a:p>
          <a:p>
            <a:r>
              <a:rPr lang="fr-FR" sz="3200" b="1" dirty="0">
                <a:effectLst/>
                <a:latin typeface="Arial Narrow" panose="020B0606020202030204" pitchFamily="34" charset="0"/>
                <a:ea typeface="Calibri" panose="020F0502020204030204" pitchFamily="34" charset="0"/>
                <a:cs typeface="Times New Roman" panose="02020603050405020304" pitchFamily="18" charset="0"/>
              </a:rPr>
              <a:t>3 039 913 femmes</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 soit 46,8 % des inscrits, et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3 451 035 hommes</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 soit 53,2 % des inscrits.</a:t>
            </a:r>
          </a:p>
          <a:p>
            <a:pPr marL="0" indent="0">
              <a:buNone/>
            </a:pPr>
            <a:endParaRPr lang="fr-FR" sz="3200" dirty="0">
              <a:effectLst/>
              <a:latin typeface="Arial Narrow" panose="020B0606020202030204" pitchFamily="34" charset="0"/>
              <a:ea typeface="Calibri" panose="020F0502020204030204" pitchFamily="34" charset="0"/>
              <a:cs typeface="Times New Roman" panose="02020603050405020304" pitchFamily="18" charset="0"/>
            </a:endParaRPr>
          </a:p>
          <a:p>
            <a:r>
              <a:rPr lang="fr-FR" sz="3200" dirty="0">
                <a:latin typeface="Arial Narrow" panose="020B0606020202030204" pitchFamily="34" charset="0"/>
                <a:ea typeface="Calibri" panose="020F0502020204030204" pitchFamily="34" charset="0"/>
                <a:cs typeface="Times New Roman" panose="02020603050405020304" pitchFamily="18" charset="0"/>
              </a:rPr>
              <a:t>Les moins de 35 ans sont 38,5% </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133750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D38482-7659-4047-B6FB-5D30850BB046}"/>
              </a:ext>
            </a:extLst>
          </p:cNvPr>
          <p:cNvSpPr>
            <a:spLocks noGrp="1"/>
          </p:cNvSpPr>
          <p:nvPr>
            <p:ph type="title"/>
          </p:nvPr>
        </p:nvSpPr>
        <p:spPr/>
        <p:txBody>
          <a:bodyPr/>
          <a:lstStyle/>
          <a:p>
            <a:r>
              <a:rPr lang="fr-FR" b="1" dirty="0">
                <a:solidFill>
                  <a:srgbClr val="0000CC"/>
                </a:solidFill>
              </a:rPr>
              <a:t>Les inscrits de l’intérieur vs potentiel électoral</a:t>
            </a:r>
            <a:endParaRPr lang="en-US" b="1" dirty="0">
              <a:solidFill>
                <a:srgbClr val="0000CC"/>
              </a:solidFill>
            </a:endParaRPr>
          </a:p>
        </p:txBody>
      </p:sp>
      <p:graphicFrame>
        <p:nvGraphicFramePr>
          <p:cNvPr id="4" name="Espace réservé du contenu 3">
            <a:extLst>
              <a:ext uri="{FF2B5EF4-FFF2-40B4-BE49-F238E27FC236}">
                <a16:creationId xmlns:a16="http://schemas.microsoft.com/office/drawing/2014/main" id="{ADF04810-67CD-4DAF-9AB8-BBED98C2748D}"/>
              </a:ext>
            </a:extLst>
          </p:cNvPr>
          <p:cNvGraphicFramePr>
            <a:graphicFrameLocks noGrp="1"/>
          </p:cNvGraphicFramePr>
          <p:nvPr>
            <p:ph idx="1"/>
            <p:extLst>
              <p:ext uri="{D42A27DB-BD31-4B8C-83A1-F6EECF244321}">
                <p14:modId xmlns:p14="http://schemas.microsoft.com/office/powerpoint/2010/main" val="4082799748"/>
              </p:ext>
            </p:extLst>
          </p:nvPr>
        </p:nvGraphicFramePr>
        <p:xfrm>
          <a:off x="1790699" y="1333500"/>
          <a:ext cx="7629525" cy="5410200"/>
        </p:xfrm>
        <a:graphic>
          <a:graphicData uri="http://schemas.openxmlformats.org/drawingml/2006/table">
            <a:tbl>
              <a:tblPr firstRow="1" firstCol="1" bandRow="1">
                <a:tableStyleId>{0505E3EF-67EA-436B-97B2-0124C06EBD24}</a:tableStyleId>
              </a:tblPr>
              <a:tblGrid>
                <a:gridCol w="3515387">
                  <a:extLst>
                    <a:ext uri="{9D8B030D-6E8A-4147-A177-3AD203B41FA5}">
                      <a16:colId xmlns:a16="http://schemas.microsoft.com/office/drawing/2014/main" val="3711256090"/>
                    </a:ext>
                  </a:extLst>
                </a:gridCol>
                <a:gridCol w="2057069">
                  <a:extLst>
                    <a:ext uri="{9D8B030D-6E8A-4147-A177-3AD203B41FA5}">
                      <a16:colId xmlns:a16="http://schemas.microsoft.com/office/drawing/2014/main" val="3035722046"/>
                    </a:ext>
                  </a:extLst>
                </a:gridCol>
                <a:gridCol w="2057069">
                  <a:extLst>
                    <a:ext uri="{9D8B030D-6E8A-4147-A177-3AD203B41FA5}">
                      <a16:colId xmlns:a16="http://schemas.microsoft.com/office/drawing/2014/main" val="699035162"/>
                    </a:ext>
                  </a:extLst>
                </a:gridCol>
              </a:tblGrid>
              <a:tr h="360680">
                <a:tc>
                  <a:txBody>
                    <a:bodyPr/>
                    <a:lstStyle/>
                    <a:p>
                      <a:pPr>
                        <a:lnSpc>
                          <a:spcPct val="107000"/>
                        </a:lnSpc>
                        <a:spcAft>
                          <a:spcPts val="800"/>
                        </a:spcAft>
                      </a:pPr>
                      <a:r>
                        <a:rPr lang="fr-FR" sz="2000" dirty="0">
                          <a:effectLst/>
                        </a:rPr>
                        <a:t>REGION</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POTENTIEL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INSCRIT(E)S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79187435"/>
                  </a:ext>
                </a:extLst>
              </a:tr>
              <a:tr h="360680">
                <a:tc>
                  <a:txBody>
                    <a:bodyPr/>
                    <a:lstStyle/>
                    <a:p>
                      <a:pPr>
                        <a:lnSpc>
                          <a:spcPct val="107000"/>
                        </a:lnSpc>
                        <a:spcAft>
                          <a:spcPts val="800"/>
                        </a:spcAft>
                      </a:pPr>
                      <a:r>
                        <a:rPr lang="fr-FR" sz="2000" dirty="0">
                          <a:effectLst/>
                        </a:rPr>
                        <a:t> BOUCLE DU MOUHOUN</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942 874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529 344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57064451"/>
                  </a:ext>
                </a:extLst>
              </a:tr>
              <a:tr h="360680">
                <a:tc>
                  <a:txBody>
                    <a:bodyPr/>
                    <a:lstStyle/>
                    <a:p>
                      <a:pPr>
                        <a:lnSpc>
                          <a:spcPct val="107000"/>
                        </a:lnSpc>
                        <a:spcAft>
                          <a:spcPts val="800"/>
                        </a:spcAft>
                      </a:pPr>
                      <a:r>
                        <a:rPr lang="fr-FR" sz="2000" dirty="0">
                          <a:effectLst/>
                        </a:rPr>
                        <a:t> CASCADES</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408 725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227 374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09066096"/>
                  </a:ext>
                </a:extLst>
              </a:tr>
              <a:tr h="360680">
                <a:tc>
                  <a:txBody>
                    <a:bodyPr/>
                    <a:lstStyle/>
                    <a:p>
                      <a:pPr>
                        <a:lnSpc>
                          <a:spcPct val="107000"/>
                        </a:lnSpc>
                        <a:spcAft>
                          <a:spcPts val="800"/>
                        </a:spcAft>
                      </a:pPr>
                      <a:r>
                        <a:rPr lang="fr-FR" sz="2000" dirty="0">
                          <a:effectLst/>
                        </a:rPr>
                        <a:t> CENTRE</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1 673 966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1 294 138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4032452019"/>
                  </a:ext>
                </a:extLst>
              </a:tr>
              <a:tr h="360680">
                <a:tc>
                  <a:txBody>
                    <a:bodyPr/>
                    <a:lstStyle/>
                    <a:p>
                      <a:pPr>
                        <a:lnSpc>
                          <a:spcPct val="107000"/>
                        </a:lnSpc>
                        <a:spcAft>
                          <a:spcPts val="800"/>
                        </a:spcAft>
                      </a:pPr>
                      <a:r>
                        <a:rPr lang="fr-FR" sz="2000" dirty="0">
                          <a:effectLst/>
                        </a:rPr>
                        <a:t> CENTRE-EST</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798 402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510 601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78926099"/>
                  </a:ext>
                </a:extLst>
              </a:tr>
              <a:tr h="360680">
                <a:tc>
                  <a:txBody>
                    <a:bodyPr/>
                    <a:lstStyle/>
                    <a:p>
                      <a:pPr>
                        <a:lnSpc>
                          <a:spcPct val="107000"/>
                        </a:lnSpc>
                        <a:spcAft>
                          <a:spcPts val="800"/>
                        </a:spcAft>
                      </a:pPr>
                      <a:r>
                        <a:rPr lang="fr-FR" sz="2000" dirty="0">
                          <a:effectLst/>
                        </a:rPr>
                        <a:t> CENTRE-NORD</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789 053</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464 550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94263803"/>
                  </a:ext>
                </a:extLst>
              </a:tr>
              <a:tr h="360680">
                <a:tc>
                  <a:txBody>
                    <a:bodyPr/>
                    <a:lstStyle/>
                    <a:p>
                      <a:pPr>
                        <a:lnSpc>
                          <a:spcPct val="107000"/>
                        </a:lnSpc>
                        <a:spcAft>
                          <a:spcPts val="800"/>
                        </a:spcAft>
                      </a:pPr>
                      <a:r>
                        <a:rPr lang="fr-FR" sz="2000">
                          <a:effectLst/>
                        </a:rPr>
                        <a:t> CENTRE-OUEST</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784 278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464 187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159621240"/>
                  </a:ext>
                </a:extLst>
              </a:tr>
              <a:tr h="360680">
                <a:tc>
                  <a:txBody>
                    <a:bodyPr/>
                    <a:lstStyle/>
                    <a:p>
                      <a:pPr>
                        <a:lnSpc>
                          <a:spcPct val="107000"/>
                        </a:lnSpc>
                        <a:spcAft>
                          <a:spcPts val="800"/>
                        </a:spcAft>
                      </a:pPr>
                      <a:r>
                        <a:rPr lang="fr-FR" sz="2000">
                          <a:effectLst/>
                        </a:rPr>
                        <a:t> CENTRE-SUD</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428 340</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274 564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569878102"/>
                  </a:ext>
                </a:extLst>
              </a:tr>
              <a:tr h="360680">
                <a:tc>
                  <a:txBody>
                    <a:bodyPr/>
                    <a:lstStyle/>
                    <a:p>
                      <a:pPr>
                        <a:lnSpc>
                          <a:spcPct val="107000"/>
                        </a:lnSpc>
                        <a:spcAft>
                          <a:spcPts val="800"/>
                        </a:spcAft>
                      </a:pPr>
                      <a:r>
                        <a:rPr lang="fr-FR" sz="2000">
                          <a:effectLst/>
                        </a:rPr>
                        <a:t> EST</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809 273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457 015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436578972"/>
                  </a:ext>
                </a:extLst>
              </a:tr>
              <a:tr h="360680">
                <a:tc>
                  <a:txBody>
                    <a:bodyPr/>
                    <a:lstStyle/>
                    <a:p>
                      <a:pPr>
                        <a:lnSpc>
                          <a:spcPct val="107000"/>
                        </a:lnSpc>
                        <a:spcAft>
                          <a:spcPts val="800"/>
                        </a:spcAft>
                      </a:pPr>
                      <a:r>
                        <a:rPr lang="fr-FR" sz="2000">
                          <a:effectLst/>
                        </a:rPr>
                        <a:t> HAUTS-BASSINS</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1 125 349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779 366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39991730"/>
                  </a:ext>
                </a:extLst>
              </a:tr>
              <a:tr h="360680">
                <a:tc>
                  <a:txBody>
                    <a:bodyPr/>
                    <a:lstStyle/>
                    <a:p>
                      <a:pPr>
                        <a:lnSpc>
                          <a:spcPct val="107000"/>
                        </a:lnSpc>
                        <a:spcAft>
                          <a:spcPts val="800"/>
                        </a:spcAft>
                      </a:pPr>
                      <a:r>
                        <a:rPr lang="fr-FR" sz="2000">
                          <a:effectLst/>
                        </a:rPr>
                        <a:t> NORD</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760 993</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511 983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49799444"/>
                  </a:ext>
                </a:extLst>
              </a:tr>
              <a:tr h="360680">
                <a:tc>
                  <a:txBody>
                    <a:bodyPr/>
                    <a:lstStyle/>
                    <a:p>
                      <a:pPr>
                        <a:lnSpc>
                          <a:spcPct val="107000"/>
                        </a:lnSpc>
                        <a:spcAft>
                          <a:spcPts val="800"/>
                        </a:spcAft>
                      </a:pPr>
                      <a:r>
                        <a:rPr lang="fr-FR" sz="2000">
                          <a:effectLst/>
                        </a:rPr>
                        <a:t> PLATEAU CENTRAL</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451 825</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283 104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014695427"/>
                  </a:ext>
                </a:extLst>
              </a:tr>
              <a:tr h="360680">
                <a:tc>
                  <a:txBody>
                    <a:bodyPr/>
                    <a:lstStyle/>
                    <a:p>
                      <a:pPr>
                        <a:lnSpc>
                          <a:spcPct val="107000"/>
                        </a:lnSpc>
                        <a:spcAft>
                          <a:spcPts val="800"/>
                        </a:spcAft>
                      </a:pPr>
                      <a:r>
                        <a:rPr lang="fr-FR" sz="2000">
                          <a:effectLst/>
                        </a:rPr>
                        <a:t> SAHEL</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677 415 </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410 604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38692269"/>
                  </a:ext>
                </a:extLst>
              </a:tr>
              <a:tr h="360680">
                <a:tc>
                  <a:txBody>
                    <a:bodyPr/>
                    <a:lstStyle/>
                    <a:p>
                      <a:pPr>
                        <a:lnSpc>
                          <a:spcPct val="107000"/>
                        </a:lnSpc>
                        <a:spcAft>
                          <a:spcPts val="800"/>
                        </a:spcAft>
                      </a:pPr>
                      <a:r>
                        <a:rPr lang="fr-FR" sz="2000">
                          <a:effectLst/>
                        </a:rPr>
                        <a:t> SUD-OUEST</a:t>
                      </a:r>
                      <a:endParaRPr lang="en-US" sz="200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428 244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dirty="0">
                          <a:effectLst/>
                        </a:rPr>
                        <a:t>                261 020 </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742285062"/>
                  </a:ext>
                </a:extLst>
              </a:tr>
              <a:tr h="360680">
                <a:tc>
                  <a:txBody>
                    <a:bodyPr/>
                    <a:lstStyle/>
                    <a:p>
                      <a:pPr>
                        <a:lnSpc>
                          <a:spcPct val="107000"/>
                        </a:lnSpc>
                        <a:spcAft>
                          <a:spcPts val="800"/>
                        </a:spcAft>
                      </a:pPr>
                      <a:r>
                        <a:rPr lang="fr-FR" sz="2000" dirty="0">
                          <a:effectLst/>
                        </a:rPr>
                        <a:t>TOTAL GENERAL</a:t>
                      </a:r>
                      <a:endParaRPr lang="en-US" sz="20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b="1" dirty="0">
                          <a:effectLst/>
                        </a:rPr>
                        <a:t>          10 078 737 </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b="1" dirty="0">
                          <a:effectLst/>
                        </a:rPr>
                        <a:t>            6 467 850 </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1624843022"/>
                  </a:ext>
                </a:extLst>
              </a:tr>
            </a:tbl>
          </a:graphicData>
        </a:graphic>
      </p:graphicFrame>
    </p:spTree>
    <p:extLst>
      <p:ext uri="{BB962C8B-B14F-4D97-AF65-F5344CB8AC3E}">
        <p14:creationId xmlns:p14="http://schemas.microsoft.com/office/powerpoint/2010/main" val="4184662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CD6B3-B779-45E0-85CE-53DCAA86AE26}"/>
              </a:ext>
            </a:extLst>
          </p:cNvPr>
          <p:cNvSpPr>
            <a:spLocks noGrp="1"/>
          </p:cNvSpPr>
          <p:nvPr>
            <p:ph type="title"/>
          </p:nvPr>
        </p:nvSpPr>
        <p:spPr/>
        <p:txBody>
          <a:bodyPr vert="horz" lIns="91440" tIns="45720" rIns="91440" bIns="45720" rtlCol="0" anchor="ctr">
            <a:normAutofit/>
          </a:bodyPr>
          <a:lstStyle/>
          <a:p>
            <a:r>
              <a:rPr lang="fr-FR" sz="3600" b="1" dirty="0">
                <a:solidFill>
                  <a:srgbClr val="0000CC"/>
                </a:solidFill>
                <a:latin typeface="Arial Narrow" panose="020B0606020202030204" pitchFamily="34" charset="0"/>
                <a:ea typeface="+mn-ea"/>
                <a:cs typeface="+mn-cs"/>
              </a:rPr>
              <a:t>Les inscrits de la diaspora</a:t>
            </a:r>
          </a:p>
        </p:txBody>
      </p:sp>
      <p:sp>
        <p:nvSpPr>
          <p:cNvPr id="3" name="Espace réservé du contenu 2">
            <a:extLst>
              <a:ext uri="{FF2B5EF4-FFF2-40B4-BE49-F238E27FC236}">
                <a16:creationId xmlns:a16="http://schemas.microsoft.com/office/drawing/2014/main" id="{64130DF7-0A72-4A85-A078-11FDA67BFEB9}"/>
              </a:ext>
            </a:extLst>
          </p:cNvPr>
          <p:cNvSpPr>
            <a:spLocks noGrp="1"/>
          </p:cNvSpPr>
          <p:nvPr>
            <p:ph idx="1"/>
          </p:nvPr>
        </p:nvSpPr>
        <p:spPr/>
        <p:txBody>
          <a:bodyPr/>
          <a:lstStyle/>
          <a:p>
            <a:pPr algn="just">
              <a:lnSpc>
                <a:spcPct val="107000"/>
              </a:lnSpc>
              <a:spcAft>
                <a:spcPts val="800"/>
              </a:spcAft>
            </a:pPr>
            <a:r>
              <a:rPr lang="fr-FR" sz="3200" b="1" dirty="0">
                <a:effectLst/>
                <a:latin typeface="Arial Narrow" panose="020B0606020202030204" pitchFamily="34" charset="0"/>
                <a:ea typeface="Times New Roman" panose="02020603050405020304" pitchFamily="18" charset="0"/>
                <a:cs typeface="Times New Roman" panose="02020603050405020304" pitchFamily="18" charset="0"/>
              </a:rPr>
              <a:t>23 073 </a:t>
            </a: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dont 18,16% de femmes </a:t>
            </a:r>
          </a:p>
          <a:p>
            <a:pPr algn="just">
              <a:lnSpc>
                <a:spcPct val="107000"/>
              </a:lnSpc>
              <a:spcAft>
                <a:spcPts val="800"/>
              </a:spcAft>
            </a:pP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La Côte d’Ivoire (</a:t>
            </a:r>
            <a:r>
              <a:rPr lang="fr-FR" sz="3200" b="1" dirty="0">
                <a:effectLst/>
                <a:latin typeface="Arial Narrow" panose="020B0606020202030204" pitchFamily="34" charset="0"/>
                <a:ea typeface="Calibri" panose="020F0502020204030204" pitchFamily="34" charset="0"/>
              </a:rPr>
              <a:t>5 499</a:t>
            </a:r>
            <a:r>
              <a:rPr lang="fr-FR" sz="3200" dirty="0">
                <a:effectLst/>
                <a:latin typeface="Arial Narrow" panose="020B0606020202030204" pitchFamily="34" charset="0"/>
                <a:ea typeface="Calibri" panose="020F0502020204030204" pitchFamily="34" charset="0"/>
              </a:rPr>
              <a:t>)</a:t>
            </a: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 le Gabon (</a:t>
            </a:r>
            <a:r>
              <a:rPr lang="fr-FR" sz="3200" b="1" dirty="0">
                <a:effectLst/>
                <a:latin typeface="Arial Narrow" panose="020B0606020202030204" pitchFamily="34" charset="0"/>
                <a:ea typeface="Calibri" panose="020F0502020204030204" pitchFamily="34" charset="0"/>
              </a:rPr>
              <a:t>3 827</a:t>
            </a:r>
            <a:r>
              <a:rPr lang="fr-FR" sz="3200" dirty="0">
                <a:effectLst/>
                <a:latin typeface="Arial Narrow" panose="020B0606020202030204" pitchFamily="34" charset="0"/>
                <a:ea typeface="Calibri" panose="020F0502020204030204" pitchFamily="34" charset="0"/>
              </a:rPr>
              <a:t>)</a:t>
            </a: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 et le Mali (</a:t>
            </a:r>
            <a:r>
              <a:rPr lang="fr-FR" sz="3200" b="1" dirty="0">
                <a:effectLst/>
                <a:latin typeface="Arial Narrow" panose="020B0606020202030204" pitchFamily="34" charset="0"/>
                <a:ea typeface="Calibri" panose="020F0502020204030204" pitchFamily="34" charset="0"/>
              </a:rPr>
              <a:t>2 050</a:t>
            </a:r>
            <a:r>
              <a:rPr lang="fr-FR" sz="3200" dirty="0">
                <a:effectLst/>
                <a:latin typeface="Arial Narrow" panose="020B0606020202030204" pitchFamily="34" charset="0"/>
                <a:ea typeface="Calibri" panose="020F0502020204030204" pitchFamily="34" charset="0"/>
              </a:rPr>
              <a:t>) </a:t>
            </a: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constituent le trio de tête ayant enregistré le plus grand nombre d’inscrits de la diaspora. </a:t>
            </a:r>
          </a:p>
          <a:p>
            <a:pPr algn="just">
              <a:lnSpc>
                <a:spcPct val="107000"/>
              </a:lnSpc>
              <a:spcAft>
                <a:spcPts val="800"/>
              </a:spcAft>
            </a:pP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Hors du continent africain, l’Italie (</a:t>
            </a:r>
            <a:r>
              <a:rPr lang="fr-FR" sz="3200" b="1" dirty="0">
                <a:effectLst/>
                <a:latin typeface="Arial Narrow" panose="020B0606020202030204" pitchFamily="34" charset="0"/>
                <a:ea typeface="Calibri" panose="020F0502020204030204" pitchFamily="34" charset="0"/>
              </a:rPr>
              <a:t>1 645</a:t>
            </a:r>
            <a:r>
              <a:rPr lang="fr-FR" sz="3200" dirty="0">
                <a:effectLst/>
                <a:latin typeface="Arial Narrow" panose="020B0606020202030204" pitchFamily="34" charset="0"/>
                <a:ea typeface="Calibri" panose="020F0502020204030204" pitchFamily="34" charset="0"/>
              </a:rPr>
              <a:t>)</a:t>
            </a: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 et la France (</a:t>
            </a:r>
            <a:r>
              <a:rPr lang="fr-FR" sz="3200" b="1" dirty="0">
                <a:effectLst/>
                <a:latin typeface="Arial Narrow" panose="020B0606020202030204" pitchFamily="34" charset="0"/>
                <a:ea typeface="Calibri" panose="020F0502020204030204" pitchFamily="34" charset="0"/>
              </a:rPr>
              <a:t>809</a:t>
            </a:r>
            <a:r>
              <a:rPr lang="fr-FR" sz="3200" dirty="0">
                <a:effectLst/>
                <a:latin typeface="Arial Narrow" panose="020B0606020202030204" pitchFamily="34" charset="0"/>
                <a:ea typeface="Calibri" panose="020F0502020204030204" pitchFamily="34" charset="0"/>
              </a:rPr>
              <a:t>) </a:t>
            </a:r>
            <a:r>
              <a:rPr lang="fr-FR" sz="3200" dirty="0">
                <a:effectLst/>
                <a:latin typeface="Arial Narrow" panose="020B0606020202030204" pitchFamily="34" charset="0"/>
                <a:ea typeface="Times New Roman" panose="02020603050405020304" pitchFamily="18" charset="0"/>
                <a:cs typeface="Times New Roman" panose="02020603050405020304" pitchFamily="18" charset="0"/>
              </a:rPr>
              <a:t>ont les nombres d’inscrits les plus élevés.  </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fr-FR" dirty="0">
              <a:latin typeface="Arial Narrow" panose="020B0606020202030204" pitchFamily="34" charset="0"/>
            </a:endParaRPr>
          </a:p>
          <a:p>
            <a:pPr algn="just"/>
            <a:endParaRPr lang="fr-FR" dirty="0">
              <a:latin typeface="Arial Narrow" panose="020B0606020202030204" pitchFamily="34" charset="0"/>
            </a:endParaRPr>
          </a:p>
        </p:txBody>
      </p:sp>
    </p:spTree>
    <p:extLst>
      <p:ext uri="{BB962C8B-B14F-4D97-AF65-F5344CB8AC3E}">
        <p14:creationId xmlns:p14="http://schemas.microsoft.com/office/powerpoint/2010/main" val="2016463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1F0A0-4DA4-4FED-A99A-1FD7BFB758BE}"/>
              </a:ext>
            </a:extLst>
          </p:cNvPr>
          <p:cNvSpPr>
            <a:spLocks noGrp="1"/>
          </p:cNvSpPr>
          <p:nvPr>
            <p:ph type="title"/>
          </p:nvPr>
        </p:nvSpPr>
        <p:spPr>
          <a:xfrm>
            <a:off x="419100" y="580611"/>
            <a:ext cx="11353800" cy="559214"/>
          </a:xfrm>
        </p:spPr>
        <p:txBody>
          <a:bodyPr>
            <a:normAutofit fontScale="90000"/>
          </a:bodyPr>
          <a:lstStyle/>
          <a:p>
            <a:r>
              <a:rPr lang="fr-FR" b="1" dirty="0">
                <a:solidFill>
                  <a:srgbClr val="0000CC"/>
                </a:solidFill>
                <a:latin typeface="Arial Narrow" panose="020B0606020202030204" pitchFamily="34" charset="0"/>
              </a:rPr>
              <a:t>Les Bureaux de vote</a:t>
            </a:r>
            <a:endParaRPr lang="fr-FR" dirty="0"/>
          </a:p>
        </p:txBody>
      </p:sp>
      <p:sp>
        <p:nvSpPr>
          <p:cNvPr id="3" name="Espace réservé du contenu 2">
            <a:extLst>
              <a:ext uri="{FF2B5EF4-FFF2-40B4-BE49-F238E27FC236}">
                <a16:creationId xmlns:a16="http://schemas.microsoft.com/office/drawing/2014/main" id="{D01754AF-4A3C-40D3-B0A6-8CE3BD2A861C}"/>
              </a:ext>
            </a:extLst>
          </p:cNvPr>
          <p:cNvSpPr>
            <a:spLocks noGrp="1"/>
          </p:cNvSpPr>
          <p:nvPr>
            <p:ph idx="1"/>
          </p:nvPr>
        </p:nvSpPr>
        <p:spPr>
          <a:xfrm>
            <a:off x="361950" y="1139826"/>
            <a:ext cx="11088757" cy="5508624"/>
          </a:xfrm>
        </p:spPr>
        <p:txBody>
          <a:bodyPr>
            <a:normAutofit fontScale="40000" lnSpcReduction="20000"/>
          </a:bodyPr>
          <a:lstStyle/>
          <a:p>
            <a:pPr algn="just">
              <a:lnSpc>
                <a:spcPct val="150000"/>
              </a:lnSpc>
              <a:spcAft>
                <a:spcPts val="215"/>
              </a:spcAft>
            </a:pPr>
            <a:r>
              <a:rPr lang="fr-FR" sz="5000" dirty="0">
                <a:effectLst/>
                <a:latin typeface="Arial Narrow" panose="020B0606020202030204" pitchFamily="34" charset="0"/>
                <a:ea typeface="Times New Roman" panose="02020603050405020304" pitchFamily="18" charset="0"/>
                <a:cs typeface="Times New Roman" panose="02020603050405020304" pitchFamily="18" charset="0"/>
              </a:rPr>
              <a:t>Dans sa décision n°2020-002/CC/EC, le Conseil Constitutionnel a constaté des cas de force majeure dans la partie du territoire où les élections couplées n’ont pas pu se tenir. 2148 bureaux de vote ont été concernés (1334 bureaux ont été initialement prévus pour ne pas ouvrir car situés dans des zones rouges ; à ces derniers se sont ajoutés 814 bureaux de vote qui n’ont pas ouvert le jour des élections). Ces bureaux de vote étaient dans les régions de la Boucle du Mouhoun, du Sahel, de l’Est, du Nord, du Centre Nord et du Centre Est.</a:t>
            </a:r>
            <a:endParaRPr lang="en-US" sz="50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5000" dirty="0">
                <a:effectLst/>
                <a:latin typeface="Arial Narrow" panose="020B0606020202030204" pitchFamily="34" charset="0"/>
                <a:ea typeface="Calibri" panose="020F0502020204030204" pitchFamily="34" charset="0"/>
                <a:cs typeface="Times New Roman" panose="02020603050405020304" pitchFamily="18" charset="0"/>
              </a:rPr>
              <a:t>Nombre total de bureaux de vote prévus initialement : </a:t>
            </a:r>
            <a:r>
              <a:rPr lang="fr-FR" sz="5000" b="1" dirty="0">
                <a:effectLst/>
                <a:latin typeface="Arial Narrow" panose="020B0606020202030204" pitchFamily="34" charset="0"/>
                <a:ea typeface="Calibri" panose="020F0502020204030204" pitchFamily="34" charset="0"/>
                <a:cs typeface="Times New Roman" panose="02020603050405020304" pitchFamily="18" charset="0"/>
              </a:rPr>
              <a:t>21 154</a:t>
            </a:r>
            <a:endParaRPr lang="en-US" sz="5000" b="1"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5000" dirty="0">
                <a:effectLst/>
                <a:latin typeface="Arial Narrow" panose="020B0606020202030204" pitchFamily="34" charset="0"/>
                <a:ea typeface="Calibri" panose="020F0502020204030204" pitchFamily="34" charset="0"/>
                <a:cs typeface="Times New Roman" panose="02020603050405020304" pitchFamily="18" charset="0"/>
              </a:rPr>
              <a:t>Nombre de BV à l’extérieur : </a:t>
            </a:r>
            <a:r>
              <a:rPr lang="fr-FR" sz="5000" b="1" dirty="0">
                <a:effectLst/>
                <a:latin typeface="Arial Narrow" panose="020B0606020202030204" pitchFamily="34" charset="0"/>
                <a:ea typeface="Calibri" panose="020F0502020204030204" pitchFamily="34" charset="0"/>
                <a:cs typeface="Times New Roman" panose="02020603050405020304" pitchFamily="18" charset="0"/>
              </a:rPr>
              <a:t>68</a:t>
            </a:r>
            <a:endParaRPr lang="en-US" sz="5000" b="1"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5000" dirty="0">
                <a:effectLst/>
                <a:latin typeface="Arial Narrow" panose="020B0606020202030204" pitchFamily="34" charset="0"/>
                <a:ea typeface="Calibri" panose="020F0502020204030204" pitchFamily="34" charset="0"/>
                <a:cs typeface="Times New Roman" panose="02020603050405020304" pitchFamily="18" charset="0"/>
              </a:rPr>
              <a:t>Nombre de BV à l’intérieur : </a:t>
            </a:r>
            <a:r>
              <a:rPr lang="fr-FR" sz="5000" b="1" dirty="0">
                <a:effectLst/>
                <a:latin typeface="Arial Narrow" panose="020B0606020202030204" pitchFamily="34" charset="0"/>
                <a:ea typeface="Calibri" panose="020F0502020204030204" pitchFamily="34" charset="0"/>
                <a:cs typeface="Times New Roman" panose="02020603050405020304" pitchFamily="18" charset="0"/>
              </a:rPr>
              <a:t>21 086</a:t>
            </a:r>
            <a:endParaRPr lang="en-US" sz="5000" b="1"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5000" dirty="0">
                <a:effectLst/>
                <a:latin typeface="Arial Narrow" panose="020B0606020202030204" pitchFamily="34" charset="0"/>
                <a:ea typeface="Calibri" panose="020F0502020204030204" pitchFamily="34" charset="0"/>
                <a:cs typeface="Times New Roman" panose="02020603050405020304" pitchFamily="18" charset="0"/>
              </a:rPr>
              <a:t>BV concernés par les scrutins : </a:t>
            </a:r>
            <a:r>
              <a:rPr lang="fr-FR" sz="5000" b="1" dirty="0">
                <a:effectLst/>
                <a:latin typeface="Arial Narrow" panose="020B0606020202030204" pitchFamily="34" charset="0"/>
                <a:ea typeface="Calibri" panose="020F0502020204030204" pitchFamily="34" charset="0"/>
                <a:cs typeface="Times New Roman" panose="02020603050405020304" pitchFamily="18" charset="0"/>
              </a:rPr>
              <a:t>19 836</a:t>
            </a:r>
            <a:endParaRPr lang="en-US" sz="5000" b="1"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FR" sz="5000" dirty="0">
                <a:effectLst/>
                <a:latin typeface="Arial Narrow" panose="020B0606020202030204" pitchFamily="34" charset="0"/>
                <a:ea typeface="Calibri" panose="020F0502020204030204" pitchFamily="34" charset="0"/>
                <a:cs typeface="Times New Roman" panose="02020603050405020304" pitchFamily="18" charset="0"/>
              </a:rPr>
              <a:t>BV compilés par la CENI : </a:t>
            </a:r>
            <a:r>
              <a:rPr lang="fr-FR" sz="5000" b="1" dirty="0">
                <a:effectLst/>
                <a:latin typeface="Arial Narrow" panose="020B0606020202030204" pitchFamily="34" charset="0"/>
                <a:ea typeface="Calibri" panose="020F0502020204030204" pitchFamily="34" charset="0"/>
                <a:cs typeface="Times New Roman" panose="02020603050405020304" pitchFamily="18" charset="0"/>
              </a:rPr>
              <a:t>18 910</a:t>
            </a:r>
            <a:endParaRPr lang="en-US" sz="5000" b="1"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fr-FR" sz="3600" dirty="0">
              <a:latin typeface="Arial Narrow" panose="020B0606020202030204" pitchFamily="34" charset="0"/>
            </a:endParaRPr>
          </a:p>
        </p:txBody>
      </p:sp>
    </p:spTree>
    <p:extLst>
      <p:ext uri="{BB962C8B-B14F-4D97-AF65-F5344CB8AC3E}">
        <p14:creationId xmlns:p14="http://schemas.microsoft.com/office/powerpoint/2010/main" val="37081484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1F0A0-4DA4-4FED-A99A-1FD7BFB758BE}"/>
              </a:ext>
            </a:extLst>
          </p:cNvPr>
          <p:cNvSpPr>
            <a:spLocks noGrp="1"/>
          </p:cNvSpPr>
          <p:nvPr>
            <p:ph type="title"/>
          </p:nvPr>
        </p:nvSpPr>
        <p:spPr>
          <a:xfrm>
            <a:off x="159027" y="490882"/>
            <a:ext cx="12032973" cy="559214"/>
          </a:xfrm>
        </p:spPr>
        <p:txBody>
          <a:bodyPr>
            <a:noAutofit/>
          </a:bodyPr>
          <a:lstStyle/>
          <a:p>
            <a:r>
              <a:rPr lang="fr-FR" sz="3600" b="1" dirty="0">
                <a:solidFill>
                  <a:srgbClr val="0000CC"/>
                </a:solidFill>
              </a:rPr>
              <a:t>Nombre et taux de participation à l’élection présidentielle</a:t>
            </a:r>
          </a:p>
        </p:txBody>
      </p:sp>
      <p:sp>
        <p:nvSpPr>
          <p:cNvPr id="3" name="Espace réservé du contenu 2">
            <a:extLst>
              <a:ext uri="{FF2B5EF4-FFF2-40B4-BE49-F238E27FC236}">
                <a16:creationId xmlns:a16="http://schemas.microsoft.com/office/drawing/2014/main" id="{D01754AF-4A3C-40D3-B0A6-8CE3BD2A861C}"/>
              </a:ext>
            </a:extLst>
          </p:cNvPr>
          <p:cNvSpPr>
            <a:spLocks noGrp="1"/>
          </p:cNvSpPr>
          <p:nvPr>
            <p:ph idx="1"/>
          </p:nvPr>
        </p:nvSpPr>
        <p:spPr>
          <a:xfrm>
            <a:off x="311425" y="1567207"/>
            <a:ext cx="11088757" cy="4690717"/>
          </a:xfrm>
        </p:spPr>
        <p:txBody>
          <a:bodyPr>
            <a:normAutofit/>
          </a:bodyPr>
          <a:lstStyle/>
          <a:p>
            <a:pPr algn="just"/>
            <a:r>
              <a:rPr lang="fr-FR" dirty="0">
                <a:effectLst/>
                <a:latin typeface="Arial Narrow" panose="020B0606020202030204" pitchFamily="34" charset="0"/>
                <a:ea typeface="Calibri" panose="020F0502020204030204" pitchFamily="34" charset="0"/>
                <a:cs typeface="Times New Roman" panose="02020603050405020304" pitchFamily="18" charset="0"/>
              </a:rPr>
              <a:t>Selon les données de la CENI, sur une prévision de 6 490 948 électeurs inscrits, 5 893 406 dont les bureaux de vote ont pu ouvrir, ont été concernés par les élections ; 2 993 280 électeurs ont voté (intérieur et diaspora)</a:t>
            </a:r>
            <a:r>
              <a:rPr lang="fr-FR" dirty="0">
                <a:effectLst/>
                <a:latin typeface="Arial Narrow" panose="020B0606020202030204" pitchFamily="34" charset="0"/>
                <a:ea typeface="Times New Roman" panose="02020603050405020304" pitchFamily="18" charset="0"/>
                <a:cs typeface="Times New Roman" panose="02020603050405020304" pitchFamily="18" charset="0"/>
              </a:rPr>
              <a:t>, soit un taux de participation 50,82%.</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fr-FR" dirty="0">
              <a:latin typeface="Arial Narrow" panose="020B0606020202030204" pitchFamily="34" charset="0"/>
            </a:endParaRPr>
          </a:p>
          <a:p>
            <a:pPr algn="just"/>
            <a:r>
              <a:rPr lang="fr-FR" dirty="0">
                <a:latin typeface="Arial Narrow" panose="020B0606020202030204" pitchFamily="34" charset="0"/>
              </a:rPr>
              <a:t>Selon les résultats provisoires de la CENI, l</a:t>
            </a:r>
            <a:r>
              <a:rPr lang="fr-FR" dirty="0">
                <a:latin typeface="Arial Narrow" panose="020B0606020202030204" pitchFamily="34" charset="0"/>
                <a:cs typeface="Times New Roman" panose="02020603050405020304" pitchFamily="18" charset="0"/>
              </a:rPr>
              <a:t>a</a:t>
            </a:r>
            <a:r>
              <a:rPr lang="fr-FR" dirty="0">
                <a:effectLst/>
                <a:latin typeface="Arial Narrow" panose="020B0606020202030204" pitchFamily="34" charset="0"/>
                <a:ea typeface="Calibri" panose="020F0502020204030204" pitchFamily="34" charset="0"/>
                <a:cs typeface="Times New Roman" panose="02020603050405020304" pitchFamily="18" charset="0"/>
              </a:rPr>
              <a:t> plus forte participation des hommes a été notée dans la région du Centre (58,87%). Tandis que c’est dans la région du Nord que les femmes ont le plus voté (57,32%). </a:t>
            </a:r>
          </a:p>
          <a:p>
            <a:pPr algn="just"/>
            <a:r>
              <a:rPr lang="fr-FR" dirty="0">
                <a:latin typeface="Arial Narrow" panose="020B0606020202030204" pitchFamily="34" charset="0"/>
                <a:ea typeface="Calibri" panose="020F0502020204030204" pitchFamily="34" charset="0"/>
                <a:cs typeface="Times New Roman" panose="02020603050405020304" pitchFamily="18" charset="0"/>
              </a:rPr>
              <a:t>D</a:t>
            </a:r>
            <a:r>
              <a:rPr lang="fr-FR" dirty="0">
                <a:effectLst/>
                <a:latin typeface="Arial Narrow" panose="020B0606020202030204" pitchFamily="34" charset="0"/>
                <a:ea typeface="Calibri" panose="020F0502020204030204" pitchFamily="34" charset="0"/>
                <a:cs typeface="Times New Roman" panose="02020603050405020304" pitchFamily="18" charset="0"/>
              </a:rPr>
              <a:t>ans quatre régions, les femmes ont plus voté que les hommes (Sahel, Plateau central, Nord, et Est).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algn="just"/>
            <a:endParaRPr lang="fr-FR" sz="3200" dirty="0">
              <a:latin typeface="Arial Narrow" panose="020B0606020202030204" pitchFamily="34" charset="0"/>
            </a:endParaRPr>
          </a:p>
        </p:txBody>
      </p:sp>
    </p:spTree>
    <p:extLst>
      <p:ext uri="{BB962C8B-B14F-4D97-AF65-F5344CB8AC3E}">
        <p14:creationId xmlns:p14="http://schemas.microsoft.com/office/powerpoint/2010/main" val="4098940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A62427-7196-4BCC-BAF0-FE5EBE9BA67E}"/>
              </a:ext>
            </a:extLst>
          </p:cNvPr>
          <p:cNvSpPr>
            <a:spLocks noGrp="1"/>
          </p:cNvSpPr>
          <p:nvPr>
            <p:ph type="title"/>
          </p:nvPr>
        </p:nvSpPr>
        <p:spPr/>
        <p:txBody>
          <a:bodyPr/>
          <a:lstStyle/>
          <a:p>
            <a:r>
              <a:rPr lang="fr-FR" sz="1800" dirty="0">
                <a:effectLst/>
                <a:latin typeface="Times New Roman" panose="02020603050405020304" pitchFamily="18" charset="0"/>
                <a:ea typeface="Calibri" panose="020F0502020204030204" pitchFamily="34" charset="0"/>
              </a:rPr>
              <a:t>situation du taux de participation selon le sexe à l’élection présidentielle</a:t>
            </a:r>
            <a:endParaRPr lang="en-US" dirty="0"/>
          </a:p>
        </p:txBody>
      </p:sp>
      <p:graphicFrame>
        <p:nvGraphicFramePr>
          <p:cNvPr id="4" name="Espace réservé du contenu 3">
            <a:extLst>
              <a:ext uri="{FF2B5EF4-FFF2-40B4-BE49-F238E27FC236}">
                <a16:creationId xmlns:a16="http://schemas.microsoft.com/office/drawing/2014/main" id="{523629BF-BC36-4C1D-9E3C-CACFC3F54C7D}"/>
              </a:ext>
            </a:extLst>
          </p:cNvPr>
          <p:cNvGraphicFramePr>
            <a:graphicFrameLocks noGrp="1"/>
          </p:cNvGraphicFramePr>
          <p:nvPr>
            <p:ph idx="1"/>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9032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91A329-DB41-4151-BFED-6DED51692141}"/>
              </a:ext>
            </a:extLst>
          </p:cNvPr>
          <p:cNvSpPr>
            <a:spLocks noGrp="1"/>
          </p:cNvSpPr>
          <p:nvPr>
            <p:ph type="title"/>
          </p:nvPr>
        </p:nvSpPr>
        <p:spPr/>
        <p:txBody>
          <a:bodyPr/>
          <a:lstStyle/>
          <a:p>
            <a:r>
              <a:rPr lang="fr-FR" b="1" dirty="0"/>
              <a:t>Taux de participation à l’intérieur du Pays</a:t>
            </a:r>
            <a:endParaRPr lang="en-US" b="1" dirty="0"/>
          </a:p>
        </p:txBody>
      </p:sp>
      <p:sp>
        <p:nvSpPr>
          <p:cNvPr id="3" name="Espace réservé du contenu 2">
            <a:extLst>
              <a:ext uri="{FF2B5EF4-FFF2-40B4-BE49-F238E27FC236}">
                <a16:creationId xmlns:a16="http://schemas.microsoft.com/office/drawing/2014/main" id="{691BD1C1-51DA-49EE-AB8A-A3F90ACF5482}"/>
              </a:ext>
            </a:extLst>
          </p:cNvPr>
          <p:cNvSpPr>
            <a:spLocks noGrp="1"/>
          </p:cNvSpPr>
          <p:nvPr>
            <p:ph idx="1"/>
          </p:nvPr>
        </p:nvSpPr>
        <p:spPr>
          <a:xfrm>
            <a:off x="457200" y="1825625"/>
            <a:ext cx="10896600" cy="4351338"/>
          </a:xfrm>
        </p:spPr>
        <p:txBody>
          <a:bodyPr/>
          <a:lstStyle/>
          <a:p>
            <a:pPr marL="0" indent="0" algn="just">
              <a:buNone/>
            </a:pPr>
            <a:r>
              <a:rPr lang="fr-FR" sz="3200" dirty="0">
                <a:effectLst/>
                <a:latin typeface="Arial Narrow" panose="020B0606020202030204" pitchFamily="34" charset="0"/>
                <a:ea typeface="Calibri" panose="020F0502020204030204" pitchFamily="34" charset="0"/>
                <a:cs typeface="Times New Roman" panose="02020603050405020304" pitchFamily="18" charset="0"/>
              </a:rPr>
              <a:t>Il ressort des résultats définitifs que le taux de participation global à l’élection présidentielle est de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50,22%</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 Les régions du Plateau Central, du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Centre du Sud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et du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Sahel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sont celles qui enregistrent les taux de participation les plus élevés à l’élection présidentielle (respectivement 54,61%, 54,43%, 54,30%). Les régions des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Cascades</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 de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l’Est</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 et des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Hauts Bassins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sont celles ayant noté les taux de participation les plus faibles (respectivement 44,35%, 46,90%, 46,92%). </a:t>
            </a:r>
          </a:p>
          <a:p>
            <a:pPr marL="0" indent="0" algn="just">
              <a:buNone/>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buNone/>
            </a:pPr>
            <a:endParaRPr lang="en-US" dirty="0"/>
          </a:p>
        </p:txBody>
      </p:sp>
      <p:graphicFrame>
        <p:nvGraphicFramePr>
          <p:cNvPr id="4" name="Tableau 3">
            <a:extLst>
              <a:ext uri="{FF2B5EF4-FFF2-40B4-BE49-F238E27FC236}">
                <a16:creationId xmlns:a16="http://schemas.microsoft.com/office/drawing/2014/main" id="{C8841794-1EE7-48FC-A74D-9B1535061A77}"/>
              </a:ext>
            </a:extLst>
          </p:cNvPr>
          <p:cNvGraphicFramePr>
            <a:graphicFrameLocks noGrp="1"/>
          </p:cNvGraphicFramePr>
          <p:nvPr>
            <p:extLst>
              <p:ext uri="{D42A27DB-BD31-4B8C-83A1-F6EECF244321}">
                <p14:modId xmlns:p14="http://schemas.microsoft.com/office/powerpoint/2010/main" val="3820349644"/>
              </p:ext>
            </p:extLst>
          </p:nvPr>
        </p:nvGraphicFramePr>
        <p:xfrm>
          <a:off x="609600" y="5143501"/>
          <a:ext cx="9601201" cy="1168400"/>
        </p:xfrm>
        <a:graphic>
          <a:graphicData uri="http://schemas.openxmlformats.org/drawingml/2006/table">
            <a:tbl>
              <a:tblPr firstRow="1" firstCol="1" bandRow="1">
                <a:tableStyleId>{0505E3EF-67EA-436B-97B2-0124C06EBD24}</a:tableStyleId>
              </a:tblPr>
              <a:tblGrid>
                <a:gridCol w="3122517">
                  <a:extLst>
                    <a:ext uri="{9D8B030D-6E8A-4147-A177-3AD203B41FA5}">
                      <a16:colId xmlns:a16="http://schemas.microsoft.com/office/drawing/2014/main" val="363550863"/>
                    </a:ext>
                  </a:extLst>
                </a:gridCol>
                <a:gridCol w="3205764">
                  <a:extLst>
                    <a:ext uri="{9D8B030D-6E8A-4147-A177-3AD203B41FA5}">
                      <a16:colId xmlns:a16="http://schemas.microsoft.com/office/drawing/2014/main" val="3891343351"/>
                    </a:ext>
                  </a:extLst>
                </a:gridCol>
                <a:gridCol w="3272920">
                  <a:extLst>
                    <a:ext uri="{9D8B030D-6E8A-4147-A177-3AD203B41FA5}">
                      <a16:colId xmlns:a16="http://schemas.microsoft.com/office/drawing/2014/main" val="1287515272"/>
                    </a:ext>
                  </a:extLst>
                </a:gridCol>
              </a:tblGrid>
              <a:tr h="1168400">
                <a:tc>
                  <a:txBody>
                    <a:bodyPr/>
                    <a:lstStyle/>
                    <a:p>
                      <a:pPr algn="ctr">
                        <a:lnSpc>
                          <a:spcPct val="107000"/>
                        </a:lnSpc>
                        <a:spcAft>
                          <a:spcPts val="800"/>
                        </a:spcAft>
                      </a:pPr>
                      <a:r>
                        <a:rPr lang="fr-FR" sz="2400" dirty="0">
                          <a:effectLst/>
                        </a:rPr>
                        <a:t>         potentiel électoral </a:t>
                      </a:r>
                    </a:p>
                    <a:p>
                      <a:pPr algn="ctr">
                        <a:lnSpc>
                          <a:spcPct val="107000"/>
                        </a:lnSpc>
                        <a:spcAft>
                          <a:spcPts val="800"/>
                        </a:spcAft>
                      </a:pPr>
                      <a:r>
                        <a:rPr lang="fr-FR" sz="2400" dirty="0">
                          <a:effectLst/>
                        </a:rPr>
                        <a:t>10 078 735 </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400" dirty="0">
                          <a:effectLst/>
                        </a:rPr>
                        <a:t>        inscrits sur le fichier électoral    6 467 850 </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400" dirty="0">
                          <a:effectLst/>
                        </a:rPr>
                        <a:t>         votants    </a:t>
                      </a:r>
                    </a:p>
                    <a:p>
                      <a:pPr algn="ctr">
                        <a:lnSpc>
                          <a:spcPct val="107000"/>
                        </a:lnSpc>
                        <a:spcAft>
                          <a:spcPts val="800"/>
                        </a:spcAft>
                      </a:pPr>
                      <a:r>
                        <a:rPr lang="fr-FR" sz="2400" dirty="0">
                          <a:effectLst/>
                        </a:rPr>
                        <a:t>2 978 335 </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3856922463"/>
                  </a:ext>
                </a:extLst>
              </a:tr>
            </a:tbl>
          </a:graphicData>
        </a:graphic>
      </p:graphicFrame>
    </p:spTree>
    <p:extLst>
      <p:ext uri="{BB962C8B-B14F-4D97-AF65-F5344CB8AC3E}">
        <p14:creationId xmlns:p14="http://schemas.microsoft.com/office/powerpoint/2010/main" val="402710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3AF0846-6483-4E83-A75B-088AD1AED2B4}"/>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9956DF73-1992-4A1B-8828-ABF3FA1FE932}"/>
              </a:ext>
            </a:extLst>
          </p:cNvPr>
          <p:cNvSpPr>
            <a:spLocks noGrp="1"/>
          </p:cNvSpPr>
          <p:nvPr>
            <p:ph idx="1"/>
          </p:nvPr>
        </p:nvSpPr>
        <p:spPr/>
        <p:txBody>
          <a:bodyPr>
            <a:normAutofit fontScale="92500" lnSpcReduction="10000"/>
          </a:bodyPr>
          <a:lstStyle/>
          <a:p>
            <a:pPr algn="just">
              <a:lnSpc>
                <a:spcPct val="115000"/>
              </a:lnSpc>
              <a:spcAft>
                <a:spcPts val="800"/>
              </a:spcAft>
            </a:pPr>
            <a:r>
              <a:rPr lang="fr-FR" sz="3200" dirty="0">
                <a:effectLst/>
                <a:latin typeface="Arial Narrow" panose="020B0606020202030204" pitchFamily="34" charset="0"/>
                <a:ea typeface="Calibri" panose="020F0502020204030204" pitchFamily="34" charset="0"/>
                <a:cs typeface="Times New Roman" panose="02020603050405020304" pitchFamily="18" charset="0"/>
              </a:rPr>
              <a:t>Selon les résultats provisoires, le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Gabon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a connu le plus grand taux de participation à l’élection présidentielle</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 (77,82%).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Le taux le plus faible est enregistré au</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 Mali (44%).</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FR" sz="3200" dirty="0">
                <a:effectLst/>
                <a:latin typeface="Arial Narrow" panose="020B0606020202030204" pitchFamily="34" charset="0"/>
                <a:ea typeface="Calibri" panose="020F0502020204030204" pitchFamily="34" charset="0"/>
                <a:cs typeface="Times New Roman" panose="02020603050405020304" pitchFamily="18" charset="0"/>
              </a:rPr>
              <a:t>De manière globale, il y a lieu de relever que même si le taux d’enrôlement des burkinabè de l’étranger a été faible,</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le taux de participation à l’élection présidentielle est de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64,78%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selon les résultats du Conseil Constitutionnel ; un taux bien plus intéressant que le taux de participation à l’intérieur du Pays qui est de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50,22%. </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3855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1F0A0-4DA4-4FED-A99A-1FD7BFB758BE}"/>
              </a:ext>
            </a:extLst>
          </p:cNvPr>
          <p:cNvSpPr>
            <a:spLocks noGrp="1"/>
          </p:cNvSpPr>
          <p:nvPr>
            <p:ph type="title"/>
          </p:nvPr>
        </p:nvSpPr>
        <p:spPr>
          <a:xfrm>
            <a:off x="362778" y="529327"/>
            <a:ext cx="11466442" cy="559214"/>
          </a:xfrm>
        </p:spPr>
        <p:txBody>
          <a:bodyPr>
            <a:noAutofit/>
          </a:bodyPr>
          <a:lstStyle/>
          <a:p>
            <a:r>
              <a:rPr lang="fr-FR" sz="3200" b="1" dirty="0">
                <a:solidFill>
                  <a:srgbClr val="0000CC"/>
                </a:solidFill>
                <a:latin typeface="Arial Narrow" panose="020B0606020202030204" pitchFamily="34" charset="0"/>
              </a:rPr>
              <a:t>Les bulletins nuls</a:t>
            </a:r>
            <a:br>
              <a:rPr lang="fr-FR" sz="3200" b="1" dirty="0"/>
            </a:br>
            <a:endParaRPr lang="fr-FR" sz="3200" dirty="0"/>
          </a:p>
        </p:txBody>
      </p:sp>
      <p:sp>
        <p:nvSpPr>
          <p:cNvPr id="3" name="Espace réservé du contenu 2">
            <a:extLst>
              <a:ext uri="{FF2B5EF4-FFF2-40B4-BE49-F238E27FC236}">
                <a16:creationId xmlns:a16="http://schemas.microsoft.com/office/drawing/2014/main" id="{D01754AF-4A3C-40D3-B0A6-8CE3BD2A861C}"/>
              </a:ext>
            </a:extLst>
          </p:cNvPr>
          <p:cNvSpPr>
            <a:spLocks noGrp="1"/>
          </p:cNvSpPr>
          <p:nvPr>
            <p:ph idx="1"/>
          </p:nvPr>
        </p:nvSpPr>
        <p:spPr>
          <a:xfrm>
            <a:off x="294861" y="1171918"/>
            <a:ext cx="11897139" cy="4351338"/>
          </a:xfrm>
        </p:spPr>
        <p:txBody>
          <a:bodyPr>
            <a:noAutofit/>
          </a:bodyPr>
          <a:lstStyle/>
          <a:p>
            <a:pPr marL="457200" lvl="1" indent="0" algn="just">
              <a:buNone/>
            </a:pPr>
            <a:endParaRPr lang="fr-FR" sz="3200" b="1" dirty="0">
              <a:latin typeface="Arial Narrow" panose="020B0606020202030204" pitchFamily="34" charset="0"/>
            </a:endParaRPr>
          </a:p>
          <a:p>
            <a:pPr algn="just"/>
            <a:r>
              <a:rPr lang="fr-FR" sz="3200" dirty="0">
                <a:effectLst/>
                <a:latin typeface="Arial Narrow" panose="020B0606020202030204" pitchFamily="34" charset="0"/>
                <a:ea typeface="Calibri" panose="020F0502020204030204" pitchFamily="34" charset="0"/>
                <a:cs typeface="Times New Roman" panose="02020603050405020304" pitchFamily="18" charset="0"/>
              </a:rPr>
              <a:t>bulletins déchirés ou annotés, qui ne peuvent pas être pris en compte dans les résultats de l’élection. Le bulletin nul est un bulletin de vote non conforme aux prescriptions de la loi électorale et qui, de ce fait, n’est pas valable (ex. : bulletins portant des signes de reconnaissance).</a:t>
            </a:r>
          </a:p>
          <a:p>
            <a:pPr marL="0" indent="0" algn="just">
              <a:buNone/>
            </a:pP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pPr algn="just"/>
            <a:r>
              <a:rPr lang="fr-FR" sz="3200" dirty="0">
                <a:latin typeface="Arial Narrow" panose="020B0606020202030204" pitchFamily="34" charset="0"/>
              </a:rPr>
              <a:t>Ils sont importants à prendre en compte car leur nombre élevé peut nécessiter de renforcer les activités d’information sur comment voter</a:t>
            </a:r>
          </a:p>
        </p:txBody>
      </p:sp>
    </p:spTree>
    <p:extLst>
      <p:ext uri="{BB962C8B-B14F-4D97-AF65-F5344CB8AC3E}">
        <p14:creationId xmlns:p14="http://schemas.microsoft.com/office/powerpoint/2010/main" val="230423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81200" y="4549"/>
            <a:ext cx="8229600" cy="715962"/>
          </a:xfrm>
        </p:spPr>
        <p:txBody>
          <a:bodyPr>
            <a:normAutofit/>
          </a:bodyPr>
          <a:lstStyle/>
          <a:p>
            <a:pPr algn="l"/>
            <a:r>
              <a:rPr lang="fr-FR" b="1" dirty="0">
                <a:solidFill>
                  <a:srgbClr val="FF0000"/>
                </a:solidFill>
                <a:latin typeface="Arial Narrow" panose="020B0606020202030204" pitchFamily="34" charset="0"/>
              </a:rPr>
              <a:t>Plan</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443724328"/>
              </p:ext>
            </p:extLst>
          </p:nvPr>
        </p:nvGraphicFramePr>
        <p:xfrm>
          <a:off x="420757" y="795130"/>
          <a:ext cx="1149626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01217570"/>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442480-9653-4248-AD9C-5674B080BF2D}"/>
              </a:ext>
            </a:extLst>
          </p:cNvPr>
          <p:cNvSpPr>
            <a:spLocks noGrp="1"/>
          </p:cNvSpPr>
          <p:nvPr>
            <p:ph type="title"/>
          </p:nvPr>
        </p:nvSpPr>
        <p:spPr>
          <a:xfrm>
            <a:off x="1028700" y="155575"/>
            <a:ext cx="10515600" cy="1325563"/>
          </a:xfrm>
        </p:spPr>
        <p:txBody>
          <a:bodyPr>
            <a:normAutofit/>
          </a:bodyPr>
          <a:lstStyle/>
          <a:p>
            <a:r>
              <a:rPr lang="fr-FR" sz="2400" dirty="0">
                <a:effectLst/>
                <a:latin typeface="Times New Roman" panose="02020603050405020304" pitchFamily="18" charset="0"/>
                <a:ea typeface="Calibri" panose="020F0502020204030204" pitchFamily="34" charset="0"/>
              </a:rPr>
              <a:t>Nombre de bulletins nuls par région lors de l’élection présidentielle à l’intérieur</a:t>
            </a:r>
            <a:endParaRPr lang="en-US" sz="5400" dirty="0"/>
          </a:p>
        </p:txBody>
      </p:sp>
      <p:graphicFrame>
        <p:nvGraphicFramePr>
          <p:cNvPr id="4" name="Espace réservé du contenu 3">
            <a:extLst>
              <a:ext uri="{FF2B5EF4-FFF2-40B4-BE49-F238E27FC236}">
                <a16:creationId xmlns:a16="http://schemas.microsoft.com/office/drawing/2014/main" id="{1236CC67-3712-4FE5-BF42-3D4C7BFA2464}"/>
              </a:ext>
            </a:extLst>
          </p:cNvPr>
          <p:cNvGraphicFramePr>
            <a:graphicFrameLocks noGrp="1"/>
          </p:cNvGraphicFramePr>
          <p:nvPr>
            <p:ph idx="1"/>
            <p:extLst>
              <p:ext uri="{D42A27DB-BD31-4B8C-83A1-F6EECF244321}">
                <p14:modId xmlns:p14="http://schemas.microsoft.com/office/powerpoint/2010/main" val="933060856"/>
              </p:ext>
            </p:extLst>
          </p:nvPr>
        </p:nvGraphicFramePr>
        <p:xfrm>
          <a:off x="628650" y="1409700"/>
          <a:ext cx="10725150" cy="47672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153070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41F0A0-4DA4-4FED-A99A-1FD7BFB758BE}"/>
              </a:ext>
            </a:extLst>
          </p:cNvPr>
          <p:cNvSpPr>
            <a:spLocks noGrp="1"/>
          </p:cNvSpPr>
          <p:nvPr>
            <p:ph type="title"/>
          </p:nvPr>
        </p:nvSpPr>
        <p:spPr>
          <a:xfrm>
            <a:off x="362778" y="529327"/>
            <a:ext cx="11466442" cy="559214"/>
          </a:xfrm>
        </p:spPr>
        <p:txBody>
          <a:bodyPr>
            <a:noAutofit/>
          </a:bodyPr>
          <a:lstStyle/>
          <a:p>
            <a:r>
              <a:rPr lang="fr-FR" sz="2400" dirty="0">
                <a:effectLst/>
                <a:latin typeface="Times New Roman" panose="02020603050405020304" pitchFamily="18" charset="0"/>
                <a:ea typeface="Calibri" panose="020F0502020204030204" pitchFamily="34" charset="0"/>
              </a:rPr>
              <a:t>Nombre de bulletins nuls par région lors de l’élection présidentielle de la diaspora</a:t>
            </a:r>
            <a:endParaRPr lang="fr-FR" sz="2400" b="1" dirty="0">
              <a:solidFill>
                <a:srgbClr val="0000CC"/>
              </a:solidFill>
              <a:latin typeface="Arial Narrow" panose="020B0606020202030204" pitchFamily="34" charset="0"/>
            </a:endParaRPr>
          </a:p>
        </p:txBody>
      </p:sp>
      <p:sp>
        <p:nvSpPr>
          <p:cNvPr id="3" name="Espace réservé du contenu 2">
            <a:extLst>
              <a:ext uri="{FF2B5EF4-FFF2-40B4-BE49-F238E27FC236}">
                <a16:creationId xmlns:a16="http://schemas.microsoft.com/office/drawing/2014/main" id="{D01754AF-4A3C-40D3-B0A6-8CE3BD2A861C}"/>
              </a:ext>
            </a:extLst>
          </p:cNvPr>
          <p:cNvSpPr>
            <a:spLocks noGrp="1"/>
          </p:cNvSpPr>
          <p:nvPr>
            <p:ph idx="1"/>
          </p:nvPr>
        </p:nvSpPr>
        <p:spPr>
          <a:xfrm>
            <a:off x="294861" y="1667218"/>
            <a:ext cx="11897139" cy="4351338"/>
          </a:xfrm>
        </p:spPr>
        <p:txBody>
          <a:bodyPr>
            <a:noAutofit/>
          </a:bodyPr>
          <a:lstStyle/>
          <a:p>
            <a:pPr marL="457200" lvl="1" indent="0" algn="just">
              <a:buNone/>
            </a:pPr>
            <a:endParaRPr lang="fr-FR" sz="2800" b="1" dirty="0">
              <a:latin typeface="Arial Narrow" panose="020B0606020202030204" pitchFamily="34" charset="0"/>
            </a:endParaRPr>
          </a:p>
          <a:p>
            <a:pPr algn="just"/>
            <a:endParaRPr lang="fr-FR" dirty="0">
              <a:latin typeface="Arial Narrow" panose="020B0606020202030204" pitchFamily="34" charset="0"/>
            </a:endParaRPr>
          </a:p>
        </p:txBody>
      </p:sp>
      <p:graphicFrame>
        <p:nvGraphicFramePr>
          <p:cNvPr id="4" name="Graphique 3">
            <a:extLst>
              <a:ext uri="{FF2B5EF4-FFF2-40B4-BE49-F238E27FC236}">
                <a16:creationId xmlns:a16="http://schemas.microsoft.com/office/drawing/2014/main" id="{AC567EA3-2FD9-4A9C-B8F3-8C79755CAD47}"/>
              </a:ext>
            </a:extLst>
          </p:cNvPr>
          <p:cNvGraphicFramePr/>
          <p:nvPr>
            <p:extLst>
              <p:ext uri="{D42A27DB-BD31-4B8C-83A1-F6EECF244321}">
                <p14:modId xmlns:p14="http://schemas.microsoft.com/office/powerpoint/2010/main" val="2053376648"/>
              </p:ext>
            </p:extLst>
          </p:nvPr>
        </p:nvGraphicFramePr>
        <p:xfrm>
          <a:off x="1409700" y="1423987"/>
          <a:ext cx="9477375" cy="50625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9810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603020-CB0F-4A92-B0FE-983B5741E207}"/>
              </a:ext>
            </a:extLst>
          </p:cNvPr>
          <p:cNvSpPr>
            <a:spLocks noGrp="1"/>
          </p:cNvSpPr>
          <p:nvPr>
            <p:ph type="title"/>
          </p:nvPr>
        </p:nvSpPr>
        <p:spPr/>
        <p:txBody>
          <a:bodyPr/>
          <a:lstStyle/>
          <a:p>
            <a:r>
              <a:rPr lang="fr-FR" sz="4400" b="1" dirty="0">
                <a:solidFill>
                  <a:srgbClr val="0000CC"/>
                </a:solidFill>
                <a:latin typeface="Arial Narrow" panose="020B0606020202030204" pitchFamily="34" charset="0"/>
              </a:rPr>
              <a:t>Les candidatures</a:t>
            </a:r>
            <a:endParaRPr lang="en-US" dirty="0"/>
          </a:p>
        </p:txBody>
      </p:sp>
      <p:sp>
        <p:nvSpPr>
          <p:cNvPr id="3" name="Espace réservé du contenu 2">
            <a:extLst>
              <a:ext uri="{FF2B5EF4-FFF2-40B4-BE49-F238E27FC236}">
                <a16:creationId xmlns:a16="http://schemas.microsoft.com/office/drawing/2014/main" id="{2DE731EA-4F9F-454C-BFC4-F17F20DA17F1}"/>
              </a:ext>
            </a:extLst>
          </p:cNvPr>
          <p:cNvSpPr>
            <a:spLocks noGrp="1"/>
          </p:cNvSpPr>
          <p:nvPr>
            <p:ph idx="1"/>
          </p:nvPr>
        </p:nvSpPr>
        <p:spPr>
          <a:xfrm>
            <a:off x="685800" y="1362075"/>
            <a:ext cx="10668000" cy="4814888"/>
          </a:xfrm>
        </p:spPr>
        <p:txBody>
          <a:bodyPr/>
          <a:lstStyle/>
          <a:p>
            <a:r>
              <a:rPr lang="fr-FR" sz="1800" dirty="0">
                <a:effectLst/>
                <a:latin typeface="Times New Roman" panose="02020603050405020304" pitchFamily="18" charset="0"/>
                <a:ea typeface="Calibri" panose="020F0502020204030204" pitchFamily="34" charset="0"/>
              </a:rPr>
              <a:t>Sur 5 334 candidats, les hommes de plus de 35 ans représentent à eux seuls la proportion de 44,35%. </a:t>
            </a:r>
            <a:r>
              <a:rPr lang="fr-FR" sz="1800" b="1" dirty="0">
                <a:effectLst/>
                <a:latin typeface="Times New Roman" panose="02020603050405020304" pitchFamily="18" charset="0"/>
                <a:ea typeface="Calibri" panose="020F0502020204030204" pitchFamily="34" charset="0"/>
              </a:rPr>
              <a:t>Le profil type du candidat aux législatives est un ainsi donc un Homme de plus de 35 ans. </a:t>
            </a:r>
          </a:p>
          <a:p>
            <a:endParaRPr lang="en-US" dirty="0"/>
          </a:p>
        </p:txBody>
      </p:sp>
      <p:graphicFrame>
        <p:nvGraphicFramePr>
          <p:cNvPr id="4" name="Graphique 3">
            <a:extLst>
              <a:ext uri="{FF2B5EF4-FFF2-40B4-BE49-F238E27FC236}">
                <a16:creationId xmlns:a16="http://schemas.microsoft.com/office/drawing/2014/main" id="{C342619B-2DC7-46F8-A346-1B9E6646AB11}"/>
              </a:ext>
            </a:extLst>
          </p:cNvPr>
          <p:cNvGraphicFramePr/>
          <p:nvPr>
            <p:extLst>
              <p:ext uri="{D42A27DB-BD31-4B8C-83A1-F6EECF244321}">
                <p14:modId xmlns:p14="http://schemas.microsoft.com/office/powerpoint/2010/main" val="1355857876"/>
              </p:ext>
            </p:extLst>
          </p:nvPr>
        </p:nvGraphicFramePr>
        <p:xfrm>
          <a:off x="2571750" y="1828800"/>
          <a:ext cx="6657975" cy="5029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47393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D185F4-1E44-4C1B-B313-AA87116FCF0F}"/>
              </a:ext>
            </a:extLst>
          </p:cNvPr>
          <p:cNvSpPr>
            <a:spLocks noGrp="1"/>
          </p:cNvSpPr>
          <p:nvPr>
            <p:ph type="title"/>
          </p:nvPr>
        </p:nvSpPr>
        <p:spPr>
          <a:xfrm>
            <a:off x="933450" y="352425"/>
            <a:ext cx="10515600" cy="638727"/>
          </a:xfrm>
        </p:spPr>
        <p:txBody>
          <a:bodyPr vert="horz" lIns="91440" tIns="45720" rIns="91440" bIns="45720" rtlCol="0" anchor="ctr">
            <a:normAutofit fontScale="90000"/>
          </a:bodyPr>
          <a:lstStyle/>
          <a:p>
            <a:r>
              <a:rPr lang="fr-FR" b="1" dirty="0">
                <a:solidFill>
                  <a:srgbClr val="0000CC"/>
                </a:solidFill>
                <a:latin typeface="Arial Narrow" panose="020B0606020202030204" pitchFamily="34" charset="0"/>
              </a:rPr>
              <a:t>Les résultats de l’élection présidentielle</a:t>
            </a:r>
          </a:p>
        </p:txBody>
      </p:sp>
      <p:graphicFrame>
        <p:nvGraphicFramePr>
          <p:cNvPr id="6" name="Espace réservé du contenu 5">
            <a:extLst>
              <a:ext uri="{FF2B5EF4-FFF2-40B4-BE49-F238E27FC236}">
                <a16:creationId xmlns:a16="http://schemas.microsoft.com/office/drawing/2014/main" id="{AFD643C3-7BFB-42A5-9FC2-63D499BFFE65}"/>
              </a:ext>
            </a:extLst>
          </p:cNvPr>
          <p:cNvGraphicFramePr>
            <a:graphicFrameLocks noGrp="1"/>
          </p:cNvGraphicFramePr>
          <p:nvPr>
            <p:ph idx="1"/>
            <p:extLst>
              <p:ext uri="{D42A27DB-BD31-4B8C-83A1-F6EECF244321}">
                <p14:modId xmlns:p14="http://schemas.microsoft.com/office/powerpoint/2010/main" val="1279470105"/>
              </p:ext>
            </p:extLst>
          </p:nvPr>
        </p:nvGraphicFramePr>
        <p:xfrm>
          <a:off x="1609725" y="1247774"/>
          <a:ext cx="8191500" cy="4867272"/>
        </p:xfrm>
        <a:graphic>
          <a:graphicData uri="http://schemas.openxmlformats.org/drawingml/2006/table">
            <a:tbl>
              <a:tblPr firstRow="1" firstCol="1" bandRow="1">
                <a:tableStyleId>{5C22544A-7EE6-4342-B048-85BDC9FD1C3A}</a:tableStyleId>
              </a:tblPr>
              <a:tblGrid>
                <a:gridCol w="5111322">
                  <a:extLst>
                    <a:ext uri="{9D8B030D-6E8A-4147-A177-3AD203B41FA5}">
                      <a16:colId xmlns:a16="http://schemas.microsoft.com/office/drawing/2014/main" val="2485374304"/>
                    </a:ext>
                  </a:extLst>
                </a:gridCol>
                <a:gridCol w="3080178">
                  <a:extLst>
                    <a:ext uri="{9D8B030D-6E8A-4147-A177-3AD203B41FA5}">
                      <a16:colId xmlns:a16="http://schemas.microsoft.com/office/drawing/2014/main" val="2355606814"/>
                    </a:ext>
                  </a:extLst>
                </a:gridCol>
              </a:tblGrid>
              <a:tr h="608409">
                <a:tc>
                  <a:txBody>
                    <a:bodyPr/>
                    <a:lstStyle/>
                    <a:p>
                      <a:pPr algn="just">
                        <a:lnSpc>
                          <a:spcPct val="107000"/>
                        </a:lnSpc>
                        <a:spcAft>
                          <a:spcPts val="800"/>
                        </a:spcAft>
                      </a:pPr>
                      <a:r>
                        <a:rPr lang="fr-FR" sz="2800">
                          <a:effectLst/>
                          <a:latin typeface="Arial Narrow" panose="020B0606020202030204" pitchFamily="34" charset="0"/>
                        </a:rPr>
                        <a:t>Total des inscrits</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5 918 844</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3386267"/>
                  </a:ext>
                </a:extLst>
              </a:tr>
              <a:tr h="608409">
                <a:tc>
                  <a:txBody>
                    <a:bodyPr/>
                    <a:lstStyle/>
                    <a:p>
                      <a:pPr algn="just">
                        <a:lnSpc>
                          <a:spcPct val="107000"/>
                        </a:lnSpc>
                        <a:spcAft>
                          <a:spcPts val="800"/>
                        </a:spcAft>
                      </a:pPr>
                      <a:r>
                        <a:rPr lang="fr-FR" sz="2800">
                          <a:effectLst/>
                          <a:latin typeface="Arial Narrow" panose="020B0606020202030204" pitchFamily="34" charset="0"/>
                        </a:rPr>
                        <a:t>Total des votants</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2 972 590</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358420"/>
                  </a:ext>
                </a:extLst>
              </a:tr>
              <a:tr h="608409">
                <a:tc>
                  <a:txBody>
                    <a:bodyPr/>
                    <a:lstStyle/>
                    <a:p>
                      <a:pPr algn="just">
                        <a:lnSpc>
                          <a:spcPct val="107000"/>
                        </a:lnSpc>
                        <a:spcAft>
                          <a:spcPts val="800"/>
                        </a:spcAft>
                      </a:pPr>
                      <a:r>
                        <a:rPr lang="fr-FR" sz="2800">
                          <a:effectLst/>
                          <a:latin typeface="Arial Narrow" panose="020B0606020202030204" pitchFamily="34" charset="0"/>
                        </a:rPr>
                        <a:t>Bulletins nuls reçus</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130 718</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5273168"/>
                  </a:ext>
                </a:extLst>
              </a:tr>
              <a:tr h="608409">
                <a:tc>
                  <a:txBody>
                    <a:bodyPr/>
                    <a:lstStyle/>
                    <a:p>
                      <a:pPr algn="just">
                        <a:lnSpc>
                          <a:spcPct val="107000"/>
                        </a:lnSpc>
                        <a:spcAft>
                          <a:spcPts val="800"/>
                        </a:spcAft>
                      </a:pPr>
                      <a:r>
                        <a:rPr lang="fr-FR" sz="2800">
                          <a:effectLst/>
                          <a:latin typeface="Arial Narrow" panose="020B0606020202030204" pitchFamily="34" charset="0"/>
                        </a:rPr>
                        <a:t>Bulletins nuls validés</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7 663</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2337086"/>
                  </a:ext>
                </a:extLst>
              </a:tr>
              <a:tr h="608409">
                <a:tc>
                  <a:txBody>
                    <a:bodyPr/>
                    <a:lstStyle/>
                    <a:p>
                      <a:pPr algn="just">
                        <a:lnSpc>
                          <a:spcPct val="107000"/>
                        </a:lnSpc>
                        <a:spcAft>
                          <a:spcPts val="800"/>
                        </a:spcAft>
                      </a:pPr>
                      <a:r>
                        <a:rPr lang="fr-FR" sz="2800">
                          <a:effectLst/>
                          <a:latin typeface="Arial Narrow" panose="020B0606020202030204" pitchFamily="34" charset="0"/>
                        </a:rPr>
                        <a:t>Bulletins nuls</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123 055</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3666857"/>
                  </a:ext>
                </a:extLst>
              </a:tr>
              <a:tr h="608409">
                <a:tc>
                  <a:txBody>
                    <a:bodyPr/>
                    <a:lstStyle/>
                    <a:p>
                      <a:pPr algn="just">
                        <a:lnSpc>
                          <a:spcPct val="107000"/>
                        </a:lnSpc>
                        <a:spcAft>
                          <a:spcPts val="800"/>
                        </a:spcAft>
                      </a:pPr>
                      <a:r>
                        <a:rPr lang="fr-FR" sz="2800">
                          <a:effectLst/>
                          <a:latin typeface="Arial Narrow" panose="020B0606020202030204" pitchFamily="34" charset="0"/>
                        </a:rPr>
                        <a:t>Suffrages exprimés</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2 849 535</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8026368"/>
                  </a:ext>
                </a:extLst>
              </a:tr>
              <a:tr h="608409">
                <a:tc>
                  <a:txBody>
                    <a:bodyPr/>
                    <a:lstStyle/>
                    <a:p>
                      <a:pPr algn="just">
                        <a:lnSpc>
                          <a:spcPct val="107000"/>
                        </a:lnSpc>
                        <a:spcAft>
                          <a:spcPts val="800"/>
                        </a:spcAft>
                      </a:pPr>
                      <a:r>
                        <a:rPr lang="fr-FR" sz="2800">
                          <a:effectLst/>
                          <a:latin typeface="Arial Narrow" panose="020B0606020202030204" pitchFamily="34" charset="0"/>
                        </a:rPr>
                        <a:t>Majorité absolue</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a:effectLst/>
                          <a:latin typeface="Arial Narrow" panose="020B0606020202030204" pitchFamily="34" charset="0"/>
                        </a:rPr>
                        <a:t>1 424 769</a:t>
                      </a:r>
                      <a:endParaRPr lang="en-US" sz="24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4083237"/>
                  </a:ext>
                </a:extLst>
              </a:tr>
              <a:tr h="608409">
                <a:tc>
                  <a:txBody>
                    <a:bodyPr/>
                    <a:lstStyle/>
                    <a:p>
                      <a:pPr algn="just">
                        <a:lnSpc>
                          <a:spcPct val="107000"/>
                        </a:lnSpc>
                        <a:spcAft>
                          <a:spcPts val="800"/>
                        </a:spcAft>
                      </a:pPr>
                      <a:r>
                        <a:rPr lang="fr-FR" sz="2800" dirty="0">
                          <a:effectLst/>
                          <a:latin typeface="Arial Narrow" panose="020B0606020202030204" pitchFamily="34" charset="0"/>
                        </a:rPr>
                        <a:t>Taux de participation</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915035" algn="r">
                        <a:lnSpc>
                          <a:spcPct val="107000"/>
                        </a:lnSpc>
                        <a:spcAft>
                          <a:spcPts val="800"/>
                        </a:spcAft>
                      </a:pPr>
                      <a:r>
                        <a:rPr lang="fr-FR" sz="2800" dirty="0">
                          <a:effectLst/>
                          <a:latin typeface="Arial Narrow" panose="020B0606020202030204" pitchFamily="34" charset="0"/>
                        </a:rPr>
                        <a:t>50,22%</a:t>
                      </a:r>
                      <a:endParaRPr lang="en-US" sz="2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0511289"/>
                  </a:ext>
                </a:extLst>
              </a:tr>
            </a:tbl>
          </a:graphicData>
        </a:graphic>
      </p:graphicFrame>
    </p:spTree>
    <p:extLst>
      <p:ext uri="{BB962C8B-B14F-4D97-AF65-F5344CB8AC3E}">
        <p14:creationId xmlns:p14="http://schemas.microsoft.com/office/powerpoint/2010/main" val="1497217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E958F9A-C119-452F-8399-0E55C569CE5C}"/>
              </a:ext>
            </a:extLst>
          </p:cNvPr>
          <p:cNvSpPr>
            <a:spLocks noGrp="1"/>
          </p:cNvSpPr>
          <p:nvPr>
            <p:ph type="title"/>
          </p:nvPr>
        </p:nvSpPr>
        <p:spPr>
          <a:xfrm>
            <a:off x="838200" y="317500"/>
            <a:ext cx="10515600" cy="1325563"/>
          </a:xfrm>
        </p:spPr>
        <p:txBody>
          <a:bodyPr/>
          <a:lstStyle/>
          <a:p>
            <a:r>
              <a:rPr lang="fr-FR" dirty="0"/>
              <a:t>A l’extérieur</a:t>
            </a:r>
            <a:endParaRPr lang="en-US" dirty="0"/>
          </a:p>
        </p:txBody>
      </p:sp>
      <p:graphicFrame>
        <p:nvGraphicFramePr>
          <p:cNvPr id="4" name="Espace réservé du contenu 3">
            <a:extLst>
              <a:ext uri="{FF2B5EF4-FFF2-40B4-BE49-F238E27FC236}">
                <a16:creationId xmlns:a16="http://schemas.microsoft.com/office/drawing/2014/main" id="{28297D51-20E9-4C8C-B51C-F970B2BDBE16}"/>
              </a:ext>
            </a:extLst>
          </p:cNvPr>
          <p:cNvGraphicFramePr>
            <a:graphicFrameLocks noGrp="1"/>
          </p:cNvGraphicFramePr>
          <p:nvPr>
            <p:ph idx="1"/>
            <p:extLst>
              <p:ext uri="{D42A27DB-BD31-4B8C-83A1-F6EECF244321}">
                <p14:modId xmlns:p14="http://schemas.microsoft.com/office/powerpoint/2010/main" val="3910951989"/>
              </p:ext>
            </p:extLst>
          </p:nvPr>
        </p:nvGraphicFramePr>
        <p:xfrm>
          <a:off x="3714751" y="317499"/>
          <a:ext cx="7848600" cy="6016620"/>
        </p:xfrm>
        <a:graphic>
          <a:graphicData uri="http://schemas.openxmlformats.org/drawingml/2006/table">
            <a:tbl>
              <a:tblPr firstRow="1" firstCol="1" bandRow="1">
                <a:tableStyleId>{5C22544A-7EE6-4342-B048-85BDC9FD1C3A}</a:tableStyleId>
              </a:tblPr>
              <a:tblGrid>
                <a:gridCol w="6322595">
                  <a:extLst>
                    <a:ext uri="{9D8B030D-6E8A-4147-A177-3AD203B41FA5}">
                      <a16:colId xmlns:a16="http://schemas.microsoft.com/office/drawing/2014/main" val="117114462"/>
                    </a:ext>
                  </a:extLst>
                </a:gridCol>
                <a:gridCol w="1526005">
                  <a:extLst>
                    <a:ext uri="{9D8B030D-6E8A-4147-A177-3AD203B41FA5}">
                      <a16:colId xmlns:a16="http://schemas.microsoft.com/office/drawing/2014/main" val="3774196157"/>
                    </a:ext>
                  </a:extLst>
                </a:gridCol>
              </a:tblGrid>
              <a:tr h="1199045">
                <a:tc>
                  <a:txBody>
                    <a:bodyPr/>
                    <a:lstStyle/>
                    <a:p>
                      <a:pPr>
                        <a:lnSpc>
                          <a:spcPct val="107000"/>
                        </a:lnSpc>
                        <a:spcAft>
                          <a:spcPts val="800"/>
                        </a:spcAft>
                      </a:pPr>
                      <a:r>
                        <a:rPr lang="fr-FR" sz="2000" dirty="0">
                          <a:effectLst/>
                        </a:rPr>
                        <a:t>CANDIDATS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800"/>
                        </a:spcAft>
                      </a:pPr>
                      <a:r>
                        <a:rPr lang="fr-FR" sz="2000">
                          <a:effectLst/>
                        </a:rPr>
                        <a:t> </a:t>
                      </a:r>
                      <a:endParaRPr lang="en-US" sz="2000">
                        <a:effectLst/>
                      </a:endParaRPr>
                    </a:p>
                    <a:p>
                      <a:pPr>
                        <a:lnSpc>
                          <a:spcPct val="107000"/>
                        </a:lnSpc>
                        <a:spcAft>
                          <a:spcPts val="800"/>
                        </a:spcAft>
                      </a:pPr>
                      <a:r>
                        <a:rPr lang="fr-FR" sz="2000">
                          <a:effectLst/>
                        </a:rPr>
                        <a:t>TOTAL</a:t>
                      </a:r>
                      <a:endParaRPr lang="en-US" sz="2000">
                        <a:effectLst/>
                      </a:endParaRPr>
                    </a:p>
                    <a:p>
                      <a:pPr>
                        <a:lnSpc>
                          <a:spcPct val="107000"/>
                        </a:lnSpc>
                        <a:spcAft>
                          <a:spcPts val="800"/>
                        </a:spcAft>
                      </a:pPr>
                      <a:r>
                        <a:rPr lang="fr-FR"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482380778"/>
                  </a:ext>
                </a:extLst>
              </a:tr>
              <a:tr h="320180">
                <a:tc>
                  <a:txBody>
                    <a:bodyPr/>
                    <a:lstStyle/>
                    <a:p>
                      <a:pPr>
                        <a:lnSpc>
                          <a:spcPct val="107000"/>
                        </a:lnSpc>
                        <a:spcAft>
                          <a:spcPts val="800"/>
                        </a:spcAft>
                      </a:pPr>
                      <a:r>
                        <a:rPr lang="fr-FR" sz="2000">
                          <a:effectLst/>
                        </a:rPr>
                        <a:t>BARRY TAHIROU</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555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884748911"/>
                  </a:ext>
                </a:extLst>
              </a:tr>
              <a:tr h="320180">
                <a:tc>
                  <a:txBody>
                    <a:bodyPr/>
                    <a:lstStyle/>
                    <a:p>
                      <a:pPr>
                        <a:lnSpc>
                          <a:spcPct val="107000"/>
                        </a:lnSpc>
                        <a:spcAft>
                          <a:spcPts val="800"/>
                        </a:spcAft>
                      </a:pPr>
                      <a:r>
                        <a:rPr lang="fr-FR" sz="2000">
                          <a:effectLst/>
                        </a:rPr>
                        <a:t>DIABRE ZEPHIRIN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5909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477930155"/>
                  </a:ext>
                </a:extLst>
              </a:tr>
              <a:tr h="320180">
                <a:tc>
                  <a:txBody>
                    <a:bodyPr/>
                    <a:lstStyle/>
                    <a:p>
                      <a:pPr>
                        <a:lnSpc>
                          <a:spcPct val="107000"/>
                        </a:lnSpc>
                        <a:spcAft>
                          <a:spcPts val="800"/>
                        </a:spcAft>
                      </a:pPr>
                      <a:r>
                        <a:rPr lang="fr-FR" sz="2000">
                          <a:effectLst/>
                        </a:rPr>
                        <a:t>FARAMA SEGUI AMBROISE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56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37403602"/>
                  </a:ext>
                </a:extLst>
              </a:tr>
              <a:tr h="320180">
                <a:tc>
                  <a:txBody>
                    <a:bodyPr/>
                    <a:lstStyle/>
                    <a:p>
                      <a:pPr>
                        <a:lnSpc>
                          <a:spcPct val="107000"/>
                        </a:lnSpc>
                        <a:spcAft>
                          <a:spcPts val="800"/>
                        </a:spcAft>
                      </a:pPr>
                      <a:r>
                        <a:rPr lang="fr-FR" sz="2000" dirty="0">
                          <a:effectLst/>
                        </a:rPr>
                        <a:t>KABORE ROCH CHRISTIAN MARC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5581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616273192"/>
                  </a:ext>
                </a:extLst>
              </a:tr>
              <a:tr h="320180">
                <a:tc>
                  <a:txBody>
                    <a:bodyPr/>
                    <a:lstStyle/>
                    <a:p>
                      <a:pPr>
                        <a:lnSpc>
                          <a:spcPct val="107000"/>
                        </a:lnSpc>
                        <a:spcAft>
                          <a:spcPts val="800"/>
                        </a:spcAft>
                      </a:pPr>
                      <a:r>
                        <a:rPr lang="fr-FR" sz="2000">
                          <a:effectLst/>
                        </a:rPr>
                        <a:t>KAM YELI MONIQUE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76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121323270"/>
                  </a:ext>
                </a:extLst>
              </a:tr>
              <a:tr h="320180">
                <a:tc>
                  <a:txBody>
                    <a:bodyPr/>
                    <a:lstStyle/>
                    <a:p>
                      <a:pPr>
                        <a:lnSpc>
                          <a:spcPct val="107000"/>
                        </a:lnSpc>
                        <a:spcAft>
                          <a:spcPts val="800"/>
                        </a:spcAft>
                      </a:pPr>
                      <a:r>
                        <a:rPr lang="en-US" sz="2000">
                          <a:effectLst/>
                        </a:rPr>
                        <a:t>KOMBOIGO WEND-VENEM EDDIE CONSTANCE HYACINTHE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1469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659921559"/>
                  </a:ext>
                </a:extLst>
              </a:tr>
              <a:tr h="320180">
                <a:tc>
                  <a:txBody>
                    <a:bodyPr/>
                    <a:lstStyle/>
                    <a:p>
                      <a:pPr>
                        <a:lnSpc>
                          <a:spcPct val="107000"/>
                        </a:lnSpc>
                        <a:spcAft>
                          <a:spcPts val="800"/>
                        </a:spcAft>
                      </a:pPr>
                      <a:r>
                        <a:rPr lang="fr-FR" sz="2000">
                          <a:effectLst/>
                        </a:rPr>
                        <a:t>OUEDRAOGO ABLASSE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92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329953419"/>
                  </a:ext>
                </a:extLst>
              </a:tr>
              <a:tr h="655235">
                <a:tc>
                  <a:txBody>
                    <a:bodyPr/>
                    <a:lstStyle/>
                    <a:p>
                      <a:pPr>
                        <a:lnSpc>
                          <a:spcPct val="107000"/>
                        </a:lnSpc>
                        <a:spcAft>
                          <a:spcPts val="800"/>
                        </a:spcAft>
                      </a:pPr>
                      <a:r>
                        <a:rPr lang="fr-FR" sz="2000" dirty="0">
                          <a:effectLst/>
                        </a:rPr>
                        <a:t>OUEDRAOGO GILBERT NOEL DE BONNE ESPERANCE GOULEWINDIN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286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309406408"/>
                  </a:ext>
                </a:extLst>
              </a:tr>
              <a:tr h="320180">
                <a:tc>
                  <a:txBody>
                    <a:bodyPr/>
                    <a:lstStyle/>
                    <a:p>
                      <a:pPr>
                        <a:lnSpc>
                          <a:spcPct val="107000"/>
                        </a:lnSpc>
                        <a:spcAft>
                          <a:spcPts val="800"/>
                        </a:spcAft>
                      </a:pPr>
                      <a:r>
                        <a:rPr lang="fr-FR" sz="2000">
                          <a:effectLst/>
                        </a:rPr>
                        <a:t>OUEDRAOGO KADRE DESIRE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423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2275138046"/>
                  </a:ext>
                </a:extLst>
              </a:tr>
              <a:tr h="320180">
                <a:tc>
                  <a:txBody>
                    <a:bodyPr/>
                    <a:lstStyle/>
                    <a:p>
                      <a:pPr>
                        <a:lnSpc>
                          <a:spcPct val="107000"/>
                        </a:lnSpc>
                        <a:spcAft>
                          <a:spcPts val="800"/>
                        </a:spcAft>
                      </a:pPr>
                      <a:r>
                        <a:rPr lang="fr-FR" sz="2000">
                          <a:effectLst/>
                        </a:rPr>
                        <a:t>SESSOUMA KIEMDORO DO PASCAL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285486720"/>
                  </a:ext>
                </a:extLst>
              </a:tr>
              <a:tr h="320180">
                <a:tc>
                  <a:txBody>
                    <a:bodyPr/>
                    <a:lstStyle/>
                    <a:p>
                      <a:pPr>
                        <a:lnSpc>
                          <a:spcPct val="107000"/>
                        </a:lnSpc>
                        <a:spcAft>
                          <a:spcPts val="800"/>
                        </a:spcAft>
                      </a:pPr>
                      <a:r>
                        <a:rPr lang="fr-FR" sz="2000">
                          <a:effectLst/>
                        </a:rPr>
                        <a:t>SOMA ABDOULAYE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45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4153461746"/>
                  </a:ext>
                </a:extLst>
              </a:tr>
              <a:tr h="320180">
                <a:tc>
                  <a:txBody>
                    <a:bodyPr/>
                    <a:lstStyle/>
                    <a:p>
                      <a:pPr>
                        <a:lnSpc>
                          <a:spcPct val="107000"/>
                        </a:lnSpc>
                        <a:spcAft>
                          <a:spcPts val="800"/>
                        </a:spcAft>
                      </a:pPr>
                      <a:r>
                        <a:rPr lang="fr-FR" sz="2000">
                          <a:effectLst/>
                        </a:rPr>
                        <a:t>TASSEMBEDO CLAUDE AIME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504351298"/>
                  </a:ext>
                </a:extLst>
              </a:tr>
              <a:tr h="320180">
                <a:tc>
                  <a:txBody>
                    <a:bodyPr/>
                    <a:lstStyle/>
                    <a:p>
                      <a:pPr>
                        <a:lnSpc>
                          <a:spcPct val="107000"/>
                        </a:lnSpc>
                        <a:spcAft>
                          <a:spcPts val="800"/>
                        </a:spcAft>
                      </a:pPr>
                      <a:r>
                        <a:rPr lang="fr-FR" sz="2000">
                          <a:effectLst/>
                        </a:rPr>
                        <a:t>ZIDA YACOUBA ISAAC</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a:effectLst/>
                        </a:rPr>
                        <a:t>135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1637636037"/>
                  </a:ext>
                </a:extLst>
              </a:tr>
              <a:tr h="320180">
                <a:tc>
                  <a:txBody>
                    <a:bodyPr/>
                    <a:lstStyle/>
                    <a:p>
                      <a:pPr>
                        <a:lnSpc>
                          <a:spcPct val="107000"/>
                        </a:lnSpc>
                        <a:spcAft>
                          <a:spcPts val="800"/>
                        </a:spcAft>
                      </a:pPr>
                      <a:r>
                        <a:rPr lang="fr-FR" sz="2000" dirty="0">
                          <a:effectLst/>
                        </a:rPr>
                        <a:t>TOTAL GENERAL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800"/>
                        </a:spcAft>
                      </a:pPr>
                      <a:r>
                        <a:rPr lang="fr-FR" sz="2000" b="1" dirty="0">
                          <a:effectLst/>
                        </a:rPr>
                        <a:t>14 698</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extLst>
                  <a:ext uri="{0D108BD9-81ED-4DB2-BD59-A6C34878D82A}">
                    <a16:rowId xmlns:a16="http://schemas.microsoft.com/office/drawing/2014/main" val="3723126270"/>
                  </a:ext>
                </a:extLst>
              </a:tr>
            </a:tbl>
          </a:graphicData>
        </a:graphic>
      </p:graphicFrame>
    </p:spTree>
    <p:extLst>
      <p:ext uri="{BB962C8B-B14F-4D97-AF65-F5344CB8AC3E}">
        <p14:creationId xmlns:p14="http://schemas.microsoft.com/office/powerpoint/2010/main" val="2194050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69685E-790E-4A5F-9DCE-0B42A1D4C9D7}"/>
              </a:ext>
            </a:extLst>
          </p:cNvPr>
          <p:cNvSpPr>
            <a:spLocks noGrp="1"/>
          </p:cNvSpPr>
          <p:nvPr>
            <p:ph type="title"/>
          </p:nvPr>
        </p:nvSpPr>
        <p:spPr>
          <a:xfrm>
            <a:off x="990600" y="365126"/>
            <a:ext cx="10363200" cy="501650"/>
          </a:xfrm>
        </p:spPr>
        <p:txBody>
          <a:bodyPr>
            <a:normAutofit fontScale="90000"/>
          </a:bodyPr>
          <a:lstStyle/>
          <a:p>
            <a:r>
              <a:rPr lang="fr-FR" b="1" dirty="0"/>
              <a:t>Résultats définitifs</a:t>
            </a:r>
            <a:endParaRPr lang="en-US" b="1" dirty="0"/>
          </a:p>
        </p:txBody>
      </p:sp>
      <p:graphicFrame>
        <p:nvGraphicFramePr>
          <p:cNvPr id="4" name="Espace réservé du contenu 3">
            <a:extLst>
              <a:ext uri="{FF2B5EF4-FFF2-40B4-BE49-F238E27FC236}">
                <a16:creationId xmlns:a16="http://schemas.microsoft.com/office/drawing/2014/main" id="{3A826513-0333-4408-A7AE-5015AA79E503}"/>
              </a:ext>
            </a:extLst>
          </p:cNvPr>
          <p:cNvGraphicFramePr>
            <a:graphicFrameLocks noGrp="1"/>
          </p:cNvGraphicFramePr>
          <p:nvPr>
            <p:ph idx="1"/>
            <p:extLst>
              <p:ext uri="{D42A27DB-BD31-4B8C-83A1-F6EECF244321}">
                <p14:modId xmlns:p14="http://schemas.microsoft.com/office/powerpoint/2010/main" val="3105143710"/>
              </p:ext>
            </p:extLst>
          </p:nvPr>
        </p:nvGraphicFramePr>
        <p:xfrm>
          <a:off x="1066800" y="866775"/>
          <a:ext cx="9982200" cy="5859981"/>
        </p:xfrm>
        <a:graphic>
          <a:graphicData uri="http://schemas.openxmlformats.org/drawingml/2006/table">
            <a:tbl>
              <a:tblPr firstRow="1" firstCol="1" bandRow="1">
                <a:tableStyleId>{5C22544A-7EE6-4342-B048-85BDC9FD1C3A}</a:tableStyleId>
              </a:tblPr>
              <a:tblGrid>
                <a:gridCol w="860387">
                  <a:extLst>
                    <a:ext uri="{9D8B030D-6E8A-4147-A177-3AD203B41FA5}">
                      <a16:colId xmlns:a16="http://schemas.microsoft.com/office/drawing/2014/main" val="3690925566"/>
                    </a:ext>
                  </a:extLst>
                </a:gridCol>
                <a:gridCol w="6012720">
                  <a:extLst>
                    <a:ext uri="{9D8B030D-6E8A-4147-A177-3AD203B41FA5}">
                      <a16:colId xmlns:a16="http://schemas.microsoft.com/office/drawing/2014/main" val="1003281277"/>
                    </a:ext>
                  </a:extLst>
                </a:gridCol>
                <a:gridCol w="1517448">
                  <a:extLst>
                    <a:ext uri="{9D8B030D-6E8A-4147-A177-3AD203B41FA5}">
                      <a16:colId xmlns:a16="http://schemas.microsoft.com/office/drawing/2014/main" val="2887944727"/>
                    </a:ext>
                  </a:extLst>
                </a:gridCol>
                <a:gridCol w="1591645">
                  <a:extLst>
                    <a:ext uri="{9D8B030D-6E8A-4147-A177-3AD203B41FA5}">
                      <a16:colId xmlns:a16="http://schemas.microsoft.com/office/drawing/2014/main" val="282030797"/>
                    </a:ext>
                  </a:extLst>
                </a:gridCol>
              </a:tblGrid>
              <a:tr h="718857">
                <a:tc>
                  <a:txBody>
                    <a:bodyPr/>
                    <a:lstStyle/>
                    <a:p>
                      <a:pPr algn="ctr">
                        <a:lnSpc>
                          <a:spcPct val="107000"/>
                        </a:lnSpc>
                        <a:spcAft>
                          <a:spcPts val="800"/>
                        </a:spcAft>
                      </a:pPr>
                      <a:r>
                        <a:rPr lang="fr-FR" sz="2000" dirty="0">
                          <a:effectLst/>
                        </a:rPr>
                        <a:t>Rang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2000">
                          <a:effectLst/>
                        </a:rPr>
                        <a:t>Nom et prénoms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Nombre de voix</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Pourcentage des voix</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52487614"/>
                  </a:ext>
                </a:extLst>
              </a:tr>
              <a:tr h="351319">
                <a:tc>
                  <a:txBody>
                    <a:bodyPr/>
                    <a:lstStyle/>
                    <a:p>
                      <a:pPr algn="ctr">
                        <a:lnSpc>
                          <a:spcPct val="107000"/>
                        </a:lnSpc>
                        <a:spcAft>
                          <a:spcPts val="800"/>
                        </a:spcAft>
                      </a:pPr>
                      <a:r>
                        <a:rPr lang="fr-FR" sz="20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KABORE ROCH CHRISTIAN MARC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1 645 229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57,74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0768736"/>
                  </a:ext>
                </a:extLst>
              </a:tr>
              <a:tr h="351319">
                <a:tc>
                  <a:txBody>
                    <a:bodyPr/>
                    <a:lstStyle/>
                    <a:p>
                      <a:pPr algn="ctr">
                        <a:lnSpc>
                          <a:spcPct val="107000"/>
                        </a:lnSpc>
                        <a:spcAft>
                          <a:spcPts val="800"/>
                        </a:spcAft>
                      </a:pPr>
                      <a:r>
                        <a:rPr lang="fr-FR" sz="20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US" sz="1800">
                          <a:effectLst/>
                        </a:rPr>
                        <a:t>KOMBOIGO WEND-VENEM EDDIE CONSTANCE HYACINTHE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en-US" sz="2000">
                          <a:effectLst/>
                        </a:rPr>
                        <a:t>442 693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en-US" sz="2000">
                          <a:effectLst/>
                        </a:rPr>
                        <a:t>15,54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2447189"/>
                  </a:ext>
                </a:extLst>
              </a:tr>
              <a:tr h="351319">
                <a:tc>
                  <a:txBody>
                    <a:bodyPr/>
                    <a:lstStyle/>
                    <a:p>
                      <a:pPr algn="ctr">
                        <a:lnSpc>
                          <a:spcPct val="107000"/>
                        </a:lnSpc>
                        <a:spcAft>
                          <a:spcPts val="800"/>
                        </a:spcAft>
                      </a:pPr>
                      <a:r>
                        <a:rPr lang="en-US" sz="2000">
                          <a:effectLst/>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DIABRE ZEPHIRIN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292100" algn="r">
                        <a:lnSpc>
                          <a:spcPct val="107000"/>
                        </a:lnSpc>
                        <a:spcAft>
                          <a:spcPts val="800"/>
                        </a:spcAft>
                      </a:pPr>
                      <a:r>
                        <a:rPr lang="en-US" sz="2000">
                          <a:effectLst/>
                        </a:rPr>
                        <a:t>354 988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en-US" sz="2000">
                          <a:effectLst/>
                        </a:rPr>
                        <a:t>12,46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32345186"/>
                  </a:ext>
                </a:extLst>
              </a:tr>
              <a:tr h="351319">
                <a:tc>
                  <a:txBody>
                    <a:bodyPr/>
                    <a:lstStyle/>
                    <a:p>
                      <a:pPr algn="ctr">
                        <a:lnSpc>
                          <a:spcPct val="107000"/>
                        </a:lnSpc>
                        <a:spcAft>
                          <a:spcPts val="800"/>
                        </a:spcAft>
                      </a:pPr>
                      <a:r>
                        <a:rPr lang="en-US" sz="2000">
                          <a:effectLst/>
                        </a:rPr>
                        <a:t>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OUEDRAOGO KADRE DESIRE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en-US" sz="2000">
                          <a:effectLst/>
                        </a:rPr>
                        <a:t>95 661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en-US" sz="2000">
                          <a:effectLst/>
                        </a:rPr>
                        <a:t>3,36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821776"/>
                  </a:ext>
                </a:extLst>
              </a:tr>
              <a:tr h="351319">
                <a:tc>
                  <a:txBody>
                    <a:bodyPr/>
                    <a:lstStyle/>
                    <a:p>
                      <a:pPr algn="ctr">
                        <a:lnSpc>
                          <a:spcPct val="107000"/>
                        </a:lnSpc>
                        <a:spcAft>
                          <a:spcPts val="800"/>
                        </a:spcAft>
                      </a:pPr>
                      <a:r>
                        <a:rPr lang="en-US" sz="20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BARRY TAHIROU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292100" algn="r">
                        <a:lnSpc>
                          <a:spcPct val="107000"/>
                        </a:lnSpc>
                        <a:spcAft>
                          <a:spcPts val="800"/>
                        </a:spcAft>
                      </a:pPr>
                      <a:r>
                        <a:rPr lang="en-US" sz="2000">
                          <a:effectLst/>
                        </a:rPr>
                        <a:t>62 231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en-US" sz="2000">
                          <a:effectLst/>
                        </a:rPr>
                        <a:t>2,18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62291814"/>
                  </a:ext>
                </a:extLst>
              </a:tr>
              <a:tr h="351319">
                <a:tc>
                  <a:txBody>
                    <a:bodyPr/>
                    <a:lstStyle/>
                    <a:p>
                      <a:pPr algn="ctr">
                        <a:lnSpc>
                          <a:spcPct val="107000"/>
                        </a:lnSpc>
                        <a:spcAft>
                          <a:spcPts val="800"/>
                        </a:spcAft>
                      </a:pPr>
                      <a:r>
                        <a:rPr lang="en-US" sz="20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OUEDRAOGO ABLASSE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en-US" sz="2000">
                          <a:effectLst/>
                        </a:rPr>
                        <a:t>51 461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en-US" sz="2000">
                          <a:effectLst/>
                        </a:rPr>
                        <a:t>1,81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4134990"/>
                  </a:ext>
                </a:extLst>
              </a:tr>
              <a:tr h="542083">
                <a:tc>
                  <a:txBody>
                    <a:bodyPr/>
                    <a:lstStyle/>
                    <a:p>
                      <a:pPr algn="ctr">
                        <a:lnSpc>
                          <a:spcPct val="107000"/>
                        </a:lnSpc>
                        <a:spcAft>
                          <a:spcPts val="800"/>
                        </a:spcAft>
                      </a:pPr>
                      <a:r>
                        <a:rPr lang="en-US" sz="2000">
                          <a:effectLst/>
                        </a:rPr>
                        <a:t>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OUEDRAOGO GILBERT NOEL DE BONNE ESPERANCE GOULEWINDIN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45 263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1,59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3959605"/>
                  </a:ext>
                </a:extLst>
              </a:tr>
              <a:tr h="351319">
                <a:tc>
                  <a:txBody>
                    <a:bodyPr/>
                    <a:lstStyle/>
                    <a:p>
                      <a:pPr algn="ctr">
                        <a:lnSpc>
                          <a:spcPct val="107000"/>
                        </a:lnSpc>
                        <a:spcAft>
                          <a:spcPts val="800"/>
                        </a:spcAft>
                      </a:pPr>
                      <a:r>
                        <a:rPr lang="fr-FR" sz="2000">
                          <a:effectLst/>
                        </a:rPr>
                        <a:t>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ZIDA YACOUBA ISAAC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292100" algn="r">
                        <a:lnSpc>
                          <a:spcPct val="107000"/>
                        </a:lnSpc>
                        <a:spcAft>
                          <a:spcPts val="800"/>
                        </a:spcAft>
                      </a:pPr>
                      <a:r>
                        <a:rPr lang="fr-FR" sz="2000">
                          <a:effectLst/>
                        </a:rPr>
                        <a:t>43 537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1,53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44773842"/>
                  </a:ext>
                </a:extLst>
              </a:tr>
              <a:tr h="351319">
                <a:tc>
                  <a:txBody>
                    <a:bodyPr/>
                    <a:lstStyle/>
                    <a:p>
                      <a:pPr algn="ctr">
                        <a:lnSpc>
                          <a:spcPct val="107000"/>
                        </a:lnSpc>
                        <a:spcAft>
                          <a:spcPts val="800"/>
                        </a:spcAft>
                      </a:pPr>
                      <a:r>
                        <a:rPr lang="fr-FR" sz="2000">
                          <a:effectLst/>
                        </a:rPr>
                        <a:t>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SOMA ABDOULAYE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40 724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1,43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6655989"/>
                  </a:ext>
                </a:extLst>
              </a:tr>
              <a:tr h="351319">
                <a:tc>
                  <a:txBody>
                    <a:bodyPr/>
                    <a:lstStyle/>
                    <a:p>
                      <a:pPr algn="ctr">
                        <a:lnSpc>
                          <a:spcPct val="107000"/>
                        </a:lnSpc>
                        <a:spcAft>
                          <a:spcPts val="800"/>
                        </a:spcAft>
                      </a:pPr>
                      <a:r>
                        <a:rPr lang="fr-FR" sz="20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FARAMA SEGUI AMBROISE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25 916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0,91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1800673"/>
                  </a:ext>
                </a:extLst>
              </a:tr>
              <a:tr h="351319">
                <a:tc>
                  <a:txBody>
                    <a:bodyPr/>
                    <a:lstStyle/>
                    <a:p>
                      <a:pPr algn="ctr">
                        <a:lnSpc>
                          <a:spcPct val="107000"/>
                        </a:lnSpc>
                        <a:spcAft>
                          <a:spcPts val="800"/>
                        </a:spcAft>
                      </a:pPr>
                      <a:r>
                        <a:rPr lang="fr-FR" sz="2000">
                          <a:effectLst/>
                        </a:rPr>
                        <a:t>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SESSOUMA KIEMDORO DO PASCAL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20 068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0,70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2579315"/>
                  </a:ext>
                </a:extLst>
              </a:tr>
              <a:tr h="351319">
                <a:tc>
                  <a:txBody>
                    <a:bodyPr/>
                    <a:lstStyle/>
                    <a:p>
                      <a:pPr algn="ctr">
                        <a:lnSpc>
                          <a:spcPct val="107000"/>
                        </a:lnSpc>
                        <a:spcAft>
                          <a:spcPts val="800"/>
                        </a:spcAft>
                      </a:pPr>
                      <a:r>
                        <a:rPr lang="fr-FR" sz="2000">
                          <a:effectLst/>
                        </a:rPr>
                        <a:t>12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KAM YELI MONIQUE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R="292100" algn="r">
                        <a:lnSpc>
                          <a:spcPct val="107000"/>
                        </a:lnSpc>
                        <a:spcAft>
                          <a:spcPts val="800"/>
                        </a:spcAft>
                      </a:pPr>
                      <a:r>
                        <a:rPr lang="fr-FR" sz="2000">
                          <a:effectLst/>
                        </a:rPr>
                        <a:t>15 322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0,54</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43874419"/>
                  </a:ext>
                </a:extLst>
              </a:tr>
              <a:tr h="351319">
                <a:tc>
                  <a:txBody>
                    <a:bodyPr/>
                    <a:lstStyle/>
                    <a:p>
                      <a:pPr algn="ctr">
                        <a:lnSpc>
                          <a:spcPct val="107000"/>
                        </a:lnSpc>
                        <a:spcAft>
                          <a:spcPts val="800"/>
                        </a:spcAft>
                      </a:pPr>
                      <a:r>
                        <a:rPr lang="fr-FR" sz="2000">
                          <a:effectLst/>
                        </a:rPr>
                        <a:t>13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a:effectLst/>
                        </a:rPr>
                        <a:t>TASSEMBEDO CLAUDE AIME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6 442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a:effectLst/>
                        </a:rPr>
                        <a:t>0,23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01853519"/>
                  </a:ext>
                </a:extLst>
              </a:tr>
              <a:tr h="351319">
                <a:tc>
                  <a:txBody>
                    <a:bodyPr/>
                    <a:lstStyle/>
                    <a:p>
                      <a:pPr algn="ctr">
                        <a:lnSpc>
                          <a:spcPct val="107000"/>
                        </a:lnSpc>
                        <a:spcAft>
                          <a:spcPts val="800"/>
                        </a:spcAft>
                      </a:pPr>
                      <a:r>
                        <a:rPr lang="fr-FR" sz="2000" dirty="0">
                          <a:effectLst/>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fr-FR"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92100" algn="r">
                        <a:lnSpc>
                          <a:spcPct val="107000"/>
                        </a:lnSpc>
                        <a:spcAft>
                          <a:spcPts val="800"/>
                        </a:spcAft>
                      </a:pPr>
                      <a:r>
                        <a:rPr lang="fr-FR" sz="2000">
                          <a:effectLst/>
                        </a:rPr>
                        <a:t>2 849 535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269240" algn="r">
                        <a:lnSpc>
                          <a:spcPct val="107000"/>
                        </a:lnSpc>
                        <a:spcAft>
                          <a:spcPts val="800"/>
                        </a:spcAft>
                      </a:pPr>
                      <a:r>
                        <a:rPr lang="fr-FR" sz="2000" u="sng" dirty="0">
                          <a:effectLst/>
                        </a:rPr>
                        <a:t>100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4251569"/>
                  </a:ext>
                </a:extLst>
              </a:tr>
            </a:tbl>
          </a:graphicData>
        </a:graphic>
      </p:graphicFrame>
    </p:spTree>
    <p:extLst>
      <p:ext uri="{BB962C8B-B14F-4D97-AF65-F5344CB8AC3E}">
        <p14:creationId xmlns:p14="http://schemas.microsoft.com/office/powerpoint/2010/main" val="263774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7DDE3C-EBC7-4F7B-8736-6238AB3F351F}"/>
              </a:ext>
            </a:extLst>
          </p:cNvPr>
          <p:cNvSpPr>
            <a:spLocks noGrp="1"/>
          </p:cNvSpPr>
          <p:nvPr>
            <p:ph type="title"/>
          </p:nvPr>
        </p:nvSpPr>
        <p:spPr/>
        <p:txBody>
          <a:bodyPr/>
          <a:lstStyle/>
          <a:p>
            <a:r>
              <a:rPr lang="fr-FR" b="1" dirty="0">
                <a:solidFill>
                  <a:srgbClr val="0000CC"/>
                </a:solidFill>
                <a:latin typeface="Arial Narrow" panose="020B0606020202030204" pitchFamily="34" charset="0"/>
              </a:rPr>
              <a:t>Les résultats des législatives</a:t>
            </a:r>
            <a:endParaRPr lang="en-US" dirty="0"/>
          </a:p>
        </p:txBody>
      </p:sp>
      <p:graphicFrame>
        <p:nvGraphicFramePr>
          <p:cNvPr id="4" name="Espace réservé du contenu 3">
            <a:extLst>
              <a:ext uri="{FF2B5EF4-FFF2-40B4-BE49-F238E27FC236}">
                <a16:creationId xmlns:a16="http://schemas.microsoft.com/office/drawing/2014/main" id="{414A16EC-51F4-4422-BB22-E3548CA5A705}"/>
              </a:ext>
            </a:extLst>
          </p:cNvPr>
          <p:cNvGraphicFramePr>
            <a:graphicFrameLocks noGrp="1"/>
          </p:cNvGraphicFramePr>
          <p:nvPr>
            <p:ph idx="1"/>
            <p:extLst>
              <p:ext uri="{D42A27DB-BD31-4B8C-83A1-F6EECF244321}">
                <p14:modId xmlns:p14="http://schemas.microsoft.com/office/powerpoint/2010/main" val="673438720"/>
              </p:ext>
            </p:extLst>
          </p:nvPr>
        </p:nvGraphicFramePr>
        <p:xfrm>
          <a:off x="1914525" y="1690688"/>
          <a:ext cx="6686550" cy="3576635"/>
        </p:xfrm>
        <a:graphic>
          <a:graphicData uri="http://schemas.openxmlformats.org/drawingml/2006/table">
            <a:tbl>
              <a:tblPr firstRow="1" firstCol="1" bandRow="1">
                <a:tableStyleId>{5C22544A-7EE6-4342-B048-85BDC9FD1C3A}</a:tableStyleId>
              </a:tblPr>
              <a:tblGrid>
                <a:gridCol w="3530299">
                  <a:extLst>
                    <a:ext uri="{9D8B030D-6E8A-4147-A177-3AD203B41FA5}">
                      <a16:colId xmlns:a16="http://schemas.microsoft.com/office/drawing/2014/main" val="417890714"/>
                    </a:ext>
                  </a:extLst>
                </a:gridCol>
                <a:gridCol w="3156251">
                  <a:extLst>
                    <a:ext uri="{9D8B030D-6E8A-4147-A177-3AD203B41FA5}">
                      <a16:colId xmlns:a16="http://schemas.microsoft.com/office/drawing/2014/main" val="4259017594"/>
                    </a:ext>
                  </a:extLst>
                </a:gridCol>
              </a:tblGrid>
              <a:tr h="715327">
                <a:tc>
                  <a:txBody>
                    <a:bodyPr/>
                    <a:lstStyle/>
                    <a:p>
                      <a:pPr algn="just">
                        <a:lnSpc>
                          <a:spcPct val="107000"/>
                        </a:lnSpc>
                        <a:spcAft>
                          <a:spcPts val="800"/>
                        </a:spcAft>
                      </a:pPr>
                      <a:r>
                        <a:rPr lang="fr-FR" sz="2800">
                          <a:effectLst/>
                          <a:latin typeface="Arial Narrow" panose="020B0606020202030204" pitchFamily="34" charset="0"/>
                        </a:rPr>
                        <a:t>Total des inscrits</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2800">
                          <a:effectLst/>
                          <a:latin typeface="Arial Narrow" panose="020B0606020202030204" pitchFamily="34" charset="0"/>
                        </a:rPr>
                        <a:t>5 895 773</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9428162"/>
                  </a:ext>
                </a:extLst>
              </a:tr>
              <a:tr h="715327">
                <a:tc>
                  <a:txBody>
                    <a:bodyPr/>
                    <a:lstStyle/>
                    <a:p>
                      <a:pPr algn="just">
                        <a:lnSpc>
                          <a:spcPct val="107000"/>
                        </a:lnSpc>
                        <a:spcAft>
                          <a:spcPts val="800"/>
                        </a:spcAft>
                      </a:pPr>
                      <a:r>
                        <a:rPr lang="fr-FR" sz="2800">
                          <a:effectLst/>
                          <a:latin typeface="Arial Narrow" panose="020B0606020202030204" pitchFamily="34" charset="0"/>
                        </a:rPr>
                        <a:t>Total des votants</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2800">
                          <a:effectLst/>
                          <a:latin typeface="Arial Narrow" panose="020B0606020202030204" pitchFamily="34" charset="0"/>
                        </a:rPr>
                        <a:t>2 927 759</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1360337"/>
                  </a:ext>
                </a:extLst>
              </a:tr>
              <a:tr h="715327">
                <a:tc>
                  <a:txBody>
                    <a:bodyPr/>
                    <a:lstStyle/>
                    <a:p>
                      <a:pPr algn="just">
                        <a:lnSpc>
                          <a:spcPct val="107000"/>
                        </a:lnSpc>
                        <a:spcAft>
                          <a:spcPts val="800"/>
                        </a:spcAft>
                      </a:pPr>
                      <a:r>
                        <a:rPr lang="fr-FR" sz="2800">
                          <a:effectLst/>
                          <a:latin typeface="Arial Narrow" panose="020B0606020202030204" pitchFamily="34" charset="0"/>
                        </a:rPr>
                        <a:t>Taux de participation</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2800">
                          <a:effectLst/>
                          <a:latin typeface="Arial Narrow" panose="020B0606020202030204" pitchFamily="34" charset="0"/>
                        </a:rPr>
                        <a:t>49,66%</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26144828"/>
                  </a:ext>
                </a:extLst>
              </a:tr>
              <a:tr h="715327">
                <a:tc>
                  <a:txBody>
                    <a:bodyPr/>
                    <a:lstStyle/>
                    <a:p>
                      <a:pPr algn="just">
                        <a:lnSpc>
                          <a:spcPct val="107000"/>
                        </a:lnSpc>
                        <a:spcAft>
                          <a:spcPts val="800"/>
                        </a:spcAft>
                      </a:pPr>
                      <a:r>
                        <a:rPr lang="fr-FR" sz="2800">
                          <a:effectLst/>
                          <a:latin typeface="Arial Narrow" panose="020B0606020202030204" pitchFamily="34" charset="0"/>
                        </a:rPr>
                        <a:t>Bulletins nuls</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2800">
                          <a:effectLst/>
                          <a:latin typeface="Arial Narrow" panose="020B0606020202030204" pitchFamily="34" charset="0"/>
                        </a:rPr>
                        <a:t>126 487</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56233870"/>
                  </a:ext>
                </a:extLst>
              </a:tr>
              <a:tr h="715327">
                <a:tc>
                  <a:txBody>
                    <a:bodyPr/>
                    <a:lstStyle/>
                    <a:p>
                      <a:pPr algn="just">
                        <a:lnSpc>
                          <a:spcPct val="107000"/>
                        </a:lnSpc>
                        <a:spcAft>
                          <a:spcPts val="800"/>
                        </a:spcAft>
                      </a:pPr>
                      <a:r>
                        <a:rPr lang="fr-FR" sz="2800">
                          <a:effectLst/>
                          <a:latin typeface="Arial Narrow" panose="020B0606020202030204" pitchFamily="34" charset="0"/>
                        </a:rPr>
                        <a:t>Suffrages exprimés</a:t>
                      </a:r>
                      <a:endParaRPr lang="en-US" sz="280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800"/>
                        </a:spcAft>
                      </a:pPr>
                      <a:r>
                        <a:rPr lang="fr-FR" sz="2800" dirty="0">
                          <a:effectLst/>
                          <a:latin typeface="Arial Narrow" panose="020B0606020202030204" pitchFamily="34" charset="0"/>
                        </a:rPr>
                        <a:t>2 801 272</a:t>
                      </a:r>
                      <a:endParaRPr lang="en-US" sz="28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94068146"/>
                  </a:ext>
                </a:extLst>
              </a:tr>
            </a:tbl>
          </a:graphicData>
        </a:graphic>
      </p:graphicFrame>
    </p:spTree>
    <p:extLst>
      <p:ext uri="{BB962C8B-B14F-4D97-AF65-F5344CB8AC3E}">
        <p14:creationId xmlns:p14="http://schemas.microsoft.com/office/powerpoint/2010/main" val="37535370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38140-C541-4E1C-BA8C-18AB210CB161}"/>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37465744-8BF1-4F94-A9B2-FFFD32411818}"/>
              </a:ext>
            </a:extLst>
          </p:cNvPr>
          <p:cNvSpPr>
            <a:spLocks noGrp="1"/>
          </p:cNvSpPr>
          <p:nvPr>
            <p:ph idx="1"/>
          </p:nvPr>
        </p:nvSpPr>
        <p:spPr/>
        <p:txBody>
          <a:bodyPr>
            <a:normAutofit/>
          </a:bodyPr>
          <a:lstStyle/>
          <a:p>
            <a:r>
              <a:rPr lang="fr-FR" dirty="0">
                <a:effectLst/>
                <a:latin typeface="Arial Narrow" panose="020B0606020202030204" pitchFamily="34" charset="0"/>
                <a:ea typeface="Calibri" panose="020F0502020204030204" pitchFamily="34" charset="0"/>
                <a:cs typeface="Times New Roman" panose="02020603050405020304" pitchFamily="18" charset="0"/>
              </a:rPr>
              <a:t>Sur les </a:t>
            </a:r>
            <a:r>
              <a:rPr lang="fr-FR" b="1" dirty="0">
                <a:effectLst/>
                <a:latin typeface="Arial Narrow" panose="020B0606020202030204" pitchFamily="34" charset="0"/>
                <a:ea typeface="Calibri" panose="020F0502020204030204" pitchFamily="34" charset="0"/>
                <a:cs typeface="Times New Roman" panose="02020603050405020304" pitchFamily="18" charset="0"/>
              </a:rPr>
              <a:t>126</a:t>
            </a:r>
            <a:r>
              <a:rPr lang="fr-FR" dirty="0">
                <a:effectLst/>
                <a:latin typeface="Arial Narrow" panose="020B0606020202030204" pitchFamily="34" charset="0"/>
                <a:ea typeface="Calibri" panose="020F0502020204030204" pitchFamily="34" charset="0"/>
                <a:cs typeface="Times New Roman" panose="02020603050405020304" pitchFamily="18" charset="0"/>
              </a:rPr>
              <a:t> partis et formations politiques ayant pris part au scrutin, </a:t>
            </a:r>
            <a:r>
              <a:rPr lang="fr-FR" b="1" dirty="0">
                <a:effectLst/>
                <a:latin typeface="Arial Narrow" panose="020B0606020202030204" pitchFamily="34" charset="0"/>
                <a:ea typeface="Calibri" panose="020F0502020204030204" pitchFamily="34" charset="0"/>
                <a:cs typeface="Times New Roman" panose="02020603050405020304" pitchFamily="18" charset="0"/>
              </a:rPr>
              <a:t>15</a:t>
            </a:r>
            <a:r>
              <a:rPr lang="fr-FR" dirty="0">
                <a:effectLst/>
                <a:latin typeface="Arial Narrow" panose="020B0606020202030204" pitchFamily="34" charset="0"/>
                <a:ea typeface="Calibri" panose="020F0502020204030204" pitchFamily="34" charset="0"/>
                <a:cs typeface="Times New Roman" panose="02020603050405020304" pitchFamily="18" charset="0"/>
              </a:rPr>
              <a:t> ont obtenu assez de voix pour être représentés à l’Assemblée nationale.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algn="just">
              <a:lnSpc>
                <a:spcPct val="110000"/>
              </a:lnSpc>
              <a:spcAft>
                <a:spcPts val="800"/>
              </a:spcAft>
            </a:pPr>
            <a:r>
              <a:rPr lang="fr-FR" b="1" dirty="0">
                <a:effectLst/>
                <a:latin typeface="Arial Narrow" panose="020B0606020202030204" pitchFamily="34" charset="0"/>
                <a:ea typeface="Calibri" panose="020F0502020204030204" pitchFamily="34" charset="0"/>
                <a:cs typeface="Times New Roman" panose="02020603050405020304" pitchFamily="18" charset="0"/>
              </a:rPr>
              <a:t>9</a:t>
            </a:r>
            <a:r>
              <a:rPr lang="fr-FR" dirty="0">
                <a:effectLst/>
                <a:latin typeface="Arial Narrow" panose="020B0606020202030204" pitchFamily="34" charset="0"/>
                <a:ea typeface="Calibri" panose="020F0502020204030204" pitchFamily="34" charset="0"/>
                <a:cs typeface="Times New Roman" panose="02020603050405020304" pitchFamily="18" charset="0"/>
              </a:rPr>
              <a:t> femmes ont été élues députés sur </a:t>
            </a:r>
            <a:r>
              <a:rPr lang="fr-FR" b="1" dirty="0">
                <a:effectLst/>
                <a:latin typeface="Arial Narrow" panose="020B0606020202030204" pitchFamily="34" charset="0"/>
                <a:ea typeface="Calibri" panose="020F0502020204030204" pitchFamily="34" charset="0"/>
                <a:cs typeface="Times New Roman" panose="02020603050405020304" pitchFamily="18" charset="0"/>
              </a:rPr>
              <a:t>127</a:t>
            </a:r>
            <a:r>
              <a:rPr lang="fr-FR" dirty="0">
                <a:effectLst/>
                <a:latin typeface="Arial Narrow" panose="020B0606020202030204" pitchFamily="34" charset="0"/>
                <a:ea typeface="Calibri" panose="020F0502020204030204" pitchFamily="34" charset="0"/>
                <a:cs typeface="Times New Roman" panose="02020603050405020304" pitchFamily="18" charset="0"/>
              </a:rPr>
              <a:t> ; soit un taux de 7,07%. </a:t>
            </a:r>
          </a:p>
          <a:p>
            <a:pPr algn="just">
              <a:lnSpc>
                <a:spcPct val="110000"/>
              </a:lnSpc>
              <a:spcAft>
                <a:spcPts val="800"/>
              </a:spcAft>
            </a:pPr>
            <a:r>
              <a:rPr lang="fr-FR" dirty="0">
                <a:effectLst/>
                <a:latin typeface="Arial Narrow" panose="020B0606020202030204" pitchFamily="34" charset="0"/>
                <a:ea typeface="Calibri" panose="020F0502020204030204" pitchFamily="34" charset="0"/>
                <a:cs typeface="Times New Roman" panose="02020603050405020304" pitchFamily="18" charset="0"/>
              </a:rPr>
              <a:t>Ce pourcentage de femmes députés est passé à 12% </a:t>
            </a:r>
            <a:r>
              <a:rPr lang="fr-FR" b="1" dirty="0">
                <a:effectLst/>
                <a:latin typeface="Arial Narrow" panose="020B0606020202030204" pitchFamily="34" charset="0"/>
                <a:ea typeface="Calibri" panose="020F0502020204030204" pitchFamily="34" charset="0"/>
                <a:cs typeface="Times New Roman" panose="02020603050405020304" pitchFamily="18" charset="0"/>
              </a:rPr>
              <a:t>à la date du rapport </a:t>
            </a:r>
            <a:r>
              <a:rPr lang="fr-FR" dirty="0">
                <a:effectLst/>
                <a:latin typeface="Arial Narrow" panose="020B0606020202030204" pitchFamily="34" charset="0"/>
                <a:ea typeface="Calibri" panose="020F0502020204030204" pitchFamily="34" charset="0"/>
                <a:cs typeface="Times New Roman" panose="02020603050405020304" pitchFamily="18" charset="0"/>
              </a:rPr>
              <a:t>lorsque l’on regarde la liste des députés qui siègent effectivement (des députés ont été appelés au Gouvernement ou à d’autres fonctions et ont été remplacés par leurs suppléantes</a:t>
            </a:r>
            <a:r>
              <a:rPr lang="fr-FR" dirty="0">
                <a:latin typeface="Arial Narrow" panose="020B0606020202030204" pitchFamily="34" charset="0"/>
                <a:ea typeface="Calibri" panose="020F0502020204030204" pitchFamily="34" charset="0"/>
                <a:cs typeface="Times New Roman" panose="02020603050405020304" pitchFamily="18" charset="0"/>
              </a:rPr>
              <a:t>).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12088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02199D-F2C2-4C5E-B47F-2F8AA1FAC24C}"/>
              </a:ext>
            </a:extLst>
          </p:cNvPr>
          <p:cNvSpPr>
            <a:spLocks noGrp="1"/>
          </p:cNvSpPr>
          <p:nvPr>
            <p:ph type="title"/>
          </p:nvPr>
        </p:nvSpPr>
        <p:spPr/>
        <p:txBody>
          <a:bodyPr/>
          <a:lstStyle/>
          <a:p>
            <a:r>
              <a:rPr lang="fr-FR" b="1" dirty="0">
                <a:solidFill>
                  <a:srgbClr val="0000CC"/>
                </a:solidFill>
              </a:rPr>
              <a:t>Liste de partis représentés à l’Assemblée nationale</a:t>
            </a:r>
            <a:endParaRPr lang="en-US" b="1" dirty="0">
              <a:solidFill>
                <a:srgbClr val="0000CC"/>
              </a:solidFill>
            </a:endParaRPr>
          </a:p>
        </p:txBody>
      </p:sp>
      <p:sp>
        <p:nvSpPr>
          <p:cNvPr id="3" name="Espace réservé du contenu 2">
            <a:extLst>
              <a:ext uri="{FF2B5EF4-FFF2-40B4-BE49-F238E27FC236}">
                <a16:creationId xmlns:a16="http://schemas.microsoft.com/office/drawing/2014/main" id="{19BA7A72-430E-4A01-82A4-406A4CB38B77}"/>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8521548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68E03F-B6F4-4182-BAEB-85168152161E}"/>
              </a:ext>
            </a:extLst>
          </p:cNvPr>
          <p:cNvSpPr>
            <a:spLocks noGrp="1"/>
          </p:cNvSpPr>
          <p:nvPr>
            <p:ph type="title"/>
          </p:nvPr>
        </p:nvSpPr>
        <p:spPr/>
        <p:txBody>
          <a:bodyPr/>
          <a:lstStyle/>
          <a:p>
            <a:endParaRPr lang="en-US"/>
          </a:p>
        </p:txBody>
      </p:sp>
      <p:graphicFrame>
        <p:nvGraphicFramePr>
          <p:cNvPr id="4" name="Espace réservé du contenu 3">
            <a:extLst>
              <a:ext uri="{FF2B5EF4-FFF2-40B4-BE49-F238E27FC236}">
                <a16:creationId xmlns:a16="http://schemas.microsoft.com/office/drawing/2014/main" id="{099FA650-06BB-4BBB-830E-AFB9CA9F7011}"/>
              </a:ext>
            </a:extLst>
          </p:cNvPr>
          <p:cNvGraphicFramePr>
            <a:graphicFrameLocks noGrp="1"/>
          </p:cNvGraphicFramePr>
          <p:nvPr>
            <p:ph idx="1"/>
            <p:extLst>
              <p:ext uri="{D42A27DB-BD31-4B8C-83A1-F6EECF244321}">
                <p14:modId xmlns:p14="http://schemas.microsoft.com/office/powerpoint/2010/main" val="3086318660"/>
              </p:ext>
            </p:extLst>
          </p:nvPr>
        </p:nvGraphicFramePr>
        <p:xfrm>
          <a:off x="476250" y="365124"/>
          <a:ext cx="10877549" cy="6207132"/>
        </p:xfrm>
        <a:graphic>
          <a:graphicData uri="http://schemas.openxmlformats.org/drawingml/2006/table">
            <a:tbl>
              <a:tblPr firstRow="1" firstCol="1" bandRow="1">
                <a:tableStyleId>{5C22544A-7EE6-4342-B048-85BDC9FD1C3A}</a:tableStyleId>
              </a:tblPr>
              <a:tblGrid>
                <a:gridCol w="7489588">
                  <a:extLst>
                    <a:ext uri="{9D8B030D-6E8A-4147-A177-3AD203B41FA5}">
                      <a16:colId xmlns:a16="http://schemas.microsoft.com/office/drawing/2014/main" val="206716473"/>
                    </a:ext>
                  </a:extLst>
                </a:gridCol>
                <a:gridCol w="2094348">
                  <a:extLst>
                    <a:ext uri="{9D8B030D-6E8A-4147-A177-3AD203B41FA5}">
                      <a16:colId xmlns:a16="http://schemas.microsoft.com/office/drawing/2014/main" val="544084663"/>
                    </a:ext>
                  </a:extLst>
                </a:gridCol>
                <a:gridCol w="1293613">
                  <a:extLst>
                    <a:ext uri="{9D8B030D-6E8A-4147-A177-3AD203B41FA5}">
                      <a16:colId xmlns:a16="http://schemas.microsoft.com/office/drawing/2014/main" val="583807488"/>
                    </a:ext>
                  </a:extLst>
                </a:gridCol>
              </a:tblGrid>
              <a:tr h="701999">
                <a:tc>
                  <a:txBody>
                    <a:bodyPr/>
                    <a:lstStyle/>
                    <a:p>
                      <a:pPr>
                        <a:lnSpc>
                          <a:spcPct val="107000"/>
                        </a:lnSpc>
                        <a:spcAft>
                          <a:spcPts val="800"/>
                        </a:spcAft>
                      </a:pPr>
                      <a:r>
                        <a:rPr lang="fr-FR" sz="1800">
                          <a:effectLst/>
                        </a:rPr>
                        <a:t>Partis politiques/regroupements d’indépendants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Total des voix obtenues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Nombre de sièges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74091996"/>
                  </a:ext>
                </a:extLst>
              </a:tr>
              <a:tr h="343081">
                <a:tc>
                  <a:txBody>
                    <a:bodyPr/>
                    <a:lstStyle/>
                    <a:p>
                      <a:pPr>
                        <a:lnSpc>
                          <a:spcPct val="107000"/>
                        </a:lnSpc>
                        <a:spcAft>
                          <a:spcPts val="800"/>
                        </a:spcAft>
                      </a:pPr>
                      <a:r>
                        <a:rPr lang="fr-FR" sz="1800">
                          <a:effectLst/>
                        </a:rPr>
                        <a:t>Mouvement du Peuple pour le Progrès (MPP)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968 980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56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3915437"/>
                  </a:ext>
                </a:extLst>
              </a:tr>
              <a:tr h="343081">
                <a:tc>
                  <a:txBody>
                    <a:bodyPr/>
                    <a:lstStyle/>
                    <a:p>
                      <a:pPr>
                        <a:lnSpc>
                          <a:spcPct val="107000"/>
                        </a:lnSpc>
                        <a:spcAft>
                          <a:spcPts val="800"/>
                        </a:spcAft>
                      </a:pPr>
                      <a:r>
                        <a:rPr lang="fr-FR" sz="1800">
                          <a:effectLst/>
                        </a:rPr>
                        <a:t>Congrès pour la Démocratie et le Progrès (CDP)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371 633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20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5421304"/>
                  </a:ext>
                </a:extLst>
              </a:tr>
              <a:tr h="343081">
                <a:tc>
                  <a:txBody>
                    <a:bodyPr/>
                    <a:lstStyle/>
                    <a:p>
                      <a:pPr>
                        <a:lnSpc>
                          <a:spcPct val="107000"/>
                        </a:lnSpc>
                        <a:spcAft>
                          <a:spcPts val="800"/>
                        </a:spcAft>
                      </a:pPr>
                      <a:r>
                        <a:rPr lang="fr-FR" sz="1800">
                          <a:effectLst/>
                        </a:rPr>
                        <a:t>Nouveau Temps pour la Démocratie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155 995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13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7204093"/>
                  </a:ext>
                </a:extLst>
              </a:tr>
              <a:tr h="343081">
                <a:tc>
                  <a:txBody>
                    <a:bodyPr/>
                    <a:lstStyle/>
                    <a:p>
                      <a:pPr>
                        <a:lnSpc>
                          <a:spcPct val="107000"/>
                        </a:lnSpc>
                        <a:spcAft>
                          <a:spcPts val="800"/>
                        </a:spcAft>
                      </a:pPr>
                      <a:r>
                        <a:rPr lang="fr-FR" sz="1800">
                          <a:effectLst/>
                        </a:rPr>
                        <a:t>Union pour le Progrès et le Changement (UPC)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285 202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12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1220320"/>
                  </a:ext>
                </a:extLst>
              </a:tr>
              <a:tr h="343081">
                <a:tc>
                  <a:txBody>
                    <a:bodyPr/>
                    <a:lstStyle/>
                    <a:p>
                      <a:pPr>
                        <a:lnSpc>
                          <a:spcPct val="107000"/>
                        </a:lnSpc>
                        <a:spcAft>
                          <a:spcPts val="800"/>
                        </a:spcAft>
                      </a:pPr>
                      <a:r>
                        <a:rPr lang="fr-FR" sz="1800">
                          <a:effectLst/>
                        </a:rPr>
                        <a:t>Union pour la Renaissance/ Parti Sankariste (UNIR/PS)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68 727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41337839"/>
                  </a:ext>
                </a:extLst>
              </a:tr>
              <a:tr h="343081">
                <a:tc>
                  <a:txBody>
                    <a:bodyPr/>
                    <a:lstStyle/>
                    <a:p>
                      <a:pPr>
                        <a:lnSpc>
                          <a:spcPct val="107000"/>
                        </a:lnSpc>
                        <a:spcAft>
                          <a:spcPts val="800"/>
                        </a:spcAft>
                      </a:pPr>
                      <a:r>
                        <a:rPr lang="fr-FR" sz="1800">
                          <a:effectLst/>
                        </a:rPr>
                        <a:t>Mouvement pour le Burkina du Futur (MBF)</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55 136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0362232"/>
                  </a:ext>
                </a:extLst>
              </a:tr>
              <a:tr h="701999">
                <a:tc>
                  <a:txBody>
                    <a:bodyPr/>
                    <a:lstStyle/>
                    <a:p>
                      <a:pPr>
                        <a:lnSpc>
                          <a:spcPct val="107000"/>
                        </a:lnSpc>
                        <a:spcAft>
                          <a:spcPts val="800"/>
                        </a:spcAft>
                      </a:pPr>
                      <a:r>
                        <a:rPr lang="fr-FR" sz="1800">
                          <a:effectLst/>
                        </a:rPr>
                        <a:t>Alliance pour la Démocratie et la Fédération/ Rassemblement Démocratique Africaine (ADF/RDA)</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69 179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2328103"/>
                  </a:ext>
                </a:extLst>
              </a:tr>
              <a:tr h="343081">
                <a:tc>
                  <a:txBody>
                    <a:bodyPr/>
                    <a:lstStyle/>
                    <a:p>
                      <a:pPr>
                        <a:lnSpc>
                          <a:spcPct val="107000"/>
                        </a:lnSpc>
                        <a:spcAft>
                          <a:spcPts val="800"/>
                        </a:spcAft>
                      </a:pPr>
                      <a:r>
                        <a:rPr lang="fr-FR" sz="1800">
                          <a:effectLst/>
                        </a:rPr>
                        <a:t>Rassemblement Patriotique pour l’Intégrité (RPI)</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67 304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1418034"/>
                  </a:ext>
                </a:extLst>
              </a:tr>
              <a:tr h="343081">
                <a:tc>
                  <a:txBody>
                    <a:bodyPr/>
                    <a:lstStyle/>
                    <a:p>
                      <a:pPr>
                        <a:lnSpc>
                          <a:spcPct val="107000"/>
                        </a:lnSpc>
                        <a:spcAft>
                          <a:spcPts val="800"/>
                        </a:spcAft>
                      </a:pPr>
                      <a:r>
                        <a:rPr lang="fr-FR" sz="1800">
                          <a:effectLst/>
                        </a:rPr>
                        <a:t>Parti pour le Développement et le Changement (PDC)</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56 407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9551200"/>
                  </a:ext>
                </a:extLst>
              </a:tr>
              <a:tr h="343081">
                <a:tc>
                  <a:txBody>
                    <a:bodyPr/>
                    <a:lstStyle/>
                    <a:p>
                      <a:pPr>
                        <a:lnSpc>
                          <a:spcPct val="107000"/>
                        </a:lnSpc>
                        <a:spcAft>
                          <a:spcPts val="800"/>
                        </a:spcAft>
                      </a:pPr>
                      <a:r>
                        <a:rPr lang="fr-FR" sz="1800">
                          <a:effectLst/>
                        </a:rPr>
                        <a:t>Convention Nationale pour le Progrès (CNP)</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37 042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4009844"/>
                  </a:ext>
                </a:extLst>
              </a:tr>
              <a:tr h="343081">
                <a:tc>
                  <a:txBody>
                    <a:bodyPr/>
                    <a:lstStyle/>
                    <a:p>
                      <a:pPr>
                        <a:lnSpc>
                          <a:spcPct val="107000"/>
                        </a:lnSpc>
                        <a:spcAft>
                          <a:spcPts val="800"/>
                        </a:spcAft>
                      </a:pPr>
                      <a:r>
                        <a:rPr lang="fr-FR" sz="1800">
                          <a:effectLst/>
                        </a:rPr>
                        <a:t>Agir Ensemble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36 163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21912450"/>
                  </a:ext>
                </a:extLst>
              </a:tr>
              <a:tr h="343081">
                <a:tc>
                  <a:txBody>
                    <a:bodyPr/>
                    <a:lstStyle/>
                    <a:p>
                      <a:pPr>
                        <a:lnSpc>
                          <a:spcPct val="107000"/>
                        </a:lnSpc>
                        <a:spcAft>
                          <a:spcPts val="800"/>
                        </a:spcAft>
                      </a:pPr>
                      <a:r>
                        <a:rPr lang="fr-FR" sz="1800" dirty="0">
                          <a:effectLst/>
                        </a:rPr>
                        <a:t>Alliance Panafricaine pour la Refondation – </a:t>
                      </a:r>
                      <a:r>
                        <a:rPr lang="fr-FR" sz="1800" dirty="0" err="1">
                          <a:effectLst/>
                        </a:rPr>
                        <a:t>Tiligre</a:t>
                      </a:r>
                      <a:r>
                        <a:rPr lang="fr-FR" sz="1800" dirty="0">
                          <a:effectLst/>
                        </a:rPr>
                        <a:t> (APR-</a:t>
                      </a:r>
                      <a:r>
                        <a:rPr lang="fr-FR" sz="1800" dirty="0" err="1">
                          <a:effectLst/>
                        </a:rPr>
                        <a:t>Tiligre</a:t>
                      </a:r>
                      <a:r>
                        <a:rPr lang="fr-FR" sz="1800" dirty="0">
                          <a:effectLst/>
                        </a:rPr>
                        <a: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29 577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2160089"/>
                  </a:ext>
                </a:extLst>
              </a:tr>
              <a:tr h="343081">
                <a:tc>
                  <a:txBody>
                    <a:bodyPr/>
                    <a:lstStyle/>
                    <a:p>
                      <a:pPr>
                        <a:lnSpc>
                          <a:spcPct val="107000"/>
                        </a:lnSpc>
                        <a:spcAft>
                          <a:spcPts val="800"/>
                        </a:spcAft>
                      </a:pPr>
                      <a:r>
                        <a:rPr lang="fr-FR" sz="1800">
                          <a:effectLst/>
                        </a:rPr>
                        <a:t>Progressistes Unis pour le Renouveau (PUR)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28 894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6224993"/>
                  </a:ext>
                </a:extLst>
              </a:tr>
              <a:tr h="343081">
                <a:tc>
                  <a:txBody>
                    <a:bodyPr/>
                    <a:lstStyle/>
                    <a:p>
                      <a:pPr>
                        <a:lnSpc>
                          <a:spcPct val="107000"/>
                        </a:lnSpc>
                        <a:spcAft>
                          <a:spcPts val="800"/>
                        </a:spcAft>
                      </a:pPr>
                      <a:r>
                        <a:rPr lang="fr-FR" sz="1800">
                          <a:effectLst/>
                        </a:rPr>
                        <a:t>Parti pour la Démocratie et le Socialisme (PDS)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27 757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a:effectLst/>
                        </a:rPr>
                        <a:t>1</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3529822"/>
                  </a:ext>
                </a:extLst>
              </a:tr>
              <a:tr h="343081">
                <a:tc>
                  <a:txBody>
                    <a:bodyPr/>
                    <a:lstStyle/>
                    <a:p>
                      <a:pPr>
                        <a:lnSpc>
                          <a:spcPct val="107000"/>
                        </a:lnSpc>
                        <a:spcAft>
                          <a:spcPts val="800"/>
                        </a:spcAft>
                      </a:pPr>
                      <a:r>
                        <a:rPr lang="fr-FR" sz="1800">
                          <a:effectLst/>
                        </a:rPr>
                        <a:t>Convergence pour le Progrès et la Solidarité/ génération 3 (CPS/G3)</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R="379730" algn="r">
                        <a:lnSpc>
                          <a:spcPct val="107000"/>
                        </a:lnSpc>
                        <a:spcAft>
                          <a:spcPts val="800"/>
                        </a:spcAft>
                      </a:pPr>
                      <a:r>
                        <a:rPr lang="fr-FR" sz="1800">
                          <a:effectLst/>
                        </a:rPr>
                        <a:t>20 639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fr-FR" sz="1800" dirty="0">
                          <a:effectLst/>
                        </a:rPr>
                        <a:t>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8735035"/>
                  </a:ext>
                </a:extLst>
              </a:tr>
            </a:tbl>
          </a:graphicData>
        </a:graphic>
      </p:graphicFrame>
    </p:spTree>
    <p:extLst>
      <p:ext uri="{BB962C8B-B14F-4D97-AF65-F5344CB8AC3E}">
        <p14:creationId xmlns:p14="http://schemas.microsoft.com/office/powerpoint/2010/main" val="182508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5" y="0"/>
            <a:ext cx="12106275" cy="6271590"/>
          </a:xfrm>
        </p:spPr>
        <p:txBody>
          <a:bodyPr>
            <a:noAutofit/>
          </a:bodyPr>
          <a:lstStyle/>
          <a:p>
            <a:pPr marL="0" indent="0" algn="ctr">
              <a:buNone/>
            </a:pPr>
            <a:r>
              <a:rPr lang="fr-FR" sz="6000" b="1" dirty="0">
                <a:solidFill>
                  <a:srgbClr val="0000CC"/>
                </a:solidFill>
                <a:latin typeface="Arial Narrow" panose="020B0606020202030204" pitchFamily="34" charset="0"/>
              </a:rPr>
              <a:t>Objectifs</a:t>
            </a:r>
          </a:p>
          <a:p>
            <a:pPr marL="0" indent="0" algn="just">
              <a:buNone/>
            </a:pPr>
            <a:r>
              <a:rPr lang="fr-FR" sz="3200" b="1" dirty="0">
                <a:latin typeface="Arial Narrow" panose="020B0606020202030204" pitchFamily="34" charset="0"/>
              </a:rPr>
              <a:t> </a:t>
            </a:r>
          </a:p>
          <a:p>
            <a:pPr marL="0" indent="0" algn="just">
              <a:buNone/>
            </a:pPr>
            <a:r>
              <a:rPr lang="fr-FR" sz="3200" b="1" dirty="0">
                <a:solidFill>
                  <a:srgbClr val="000000"/>
                </a:solidFill>
                <a:effectLst/>
                <a:latin typeface="Arial Narrow" panose="020B0606020202030204" pitchFamily="34" charset="0"/>
                <a:ea typeface="Calibri" panose="020F0502020204030204" pitchFamily="34" charset="0"/>
              </a:rPr>
              <a:t>mettre à disposition des acteurs des données statistiques fiables, le plus complet possible en lien avec la participation électorale </a:t>
            </a:r>
            <a:endParaRPr lang="fr-FR" sz="3200" dirty="0">
              <a:latin typeface="Arial Narrow" panose="020B0606020202030204" pitchFamily="34" charset="0"/>
            </a:endParaRPr>
          </a:p>
          <a:p>
            <a:pPr marL="0" lvl="0" indent="0" algn="just">
              <a:buNone/>
            </a:pPr>
            <a:r>
              <a:rPr lang="fr-FR" sz="3200" dirty="0">
                <a:solidFill>
                  <a:srgbClr val="C00000"/>
                </a:solidFill>
                <a:latin typeface="Arial Narrow" panose="020B0606020202030204" pitchFamily="34" charset="0"/>
              </a:rPr>
              <a:t>Parce qu’il y a:</a:t>
            </a:r>
          </a:p>
          <a:p>
            <a:pPr lvl="0" algn="just"/>
            <a:r>
              <a:rPr lang="fr-FR" sz="3200" dirty="0">
                <a:latin typeface="Arial Narrow" panose="020B0606020202030204" pitchFamily="34" charset="0"/>
              </a:rPr>
              <a:t>Nécessité pour les OSC de disposer d’informations fiables, actualisées et désagrégées sur la participation électorale</a:t>
            </a:r>
          </a:p>
          <a:p>
            <a:pPr lvl="0" algn="just"/>
            <a:r>
              <a:rPr lang="fr-FR" sz="3200" dirty="0">
                <a:latin typeface="Arial Narrow" panose="020B0606020202030204" pitchFamily="34" charset="0"/>
              </a:rPr>
              <a:t>Besoin de données pour mesurer l’efficacité et les performances des actions en lien avec la participation électorale</a:t>
            </a:r>
          </a:p>
          <a:p>
            <a:pPr lvl="0" algn="just"/>
            <a:r>
              <a:rPr lang="fr-FR" sz="3200" dirty="0">
                <a:latin typeface="Arial Narrow" panose="020B0606020202030204" pitchFamily="34" charset="0"/>
              </a:rPr>
              <a:t>Souhait de mieux orienter les soutiens des PTF et autres acteurs du processus électoral en vue d’améliorer la participation électorale</a:t>
            </a:r>
          </a:p>
          <a:p>
            <a:pPr lvl="0" algn="just"/>
            <a:endParaRPr lang="fr-FR" sz="3200" dirty="0">
              <a:latin typeface="Arial Narrow" panose="020B0606020202030204" pitchFamily="34" charset="0"/>
            </a:endParaRPr>
          </a:p>
          <a:p>
            <a:endParaRPr lang="fr-FR" sz="2400" dirty="0"/>
          </a:p>
        </p:txBody>
      </p:sp>
    </p:spTree>
    <p:extLst>
      <p:ext uri="{BB962C8B-B14F-4D97-AF65-F5344CB8AC3E}">
        <p14:creationId xmlns:p14="http://schemas.microsoft.com/office/powerpoint/2010/main" val="4184063480"/>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3A02B0-73EC-492C-A8C0-0A0B3AE8CDC8}"/>
              </a:ext>
            </a:extLst>
          </p:cNvPr>
          <p:cNvSpPr>
            <a:spLocks noGrp="1"/>
          </p:cNvSpPr>
          <p:nvPr>
            <p:ph type="title"/>
          </p:nvPr>
        </p:nvSpPr>
        <p:spPr/>
        <p:txBody>
          <a:bodyPr/>
          <a:lstStyle/>
          <a:p>
            <a:r>
              <a:rPr lang="fr-FR" b="1" dirty="0">
                <a:solidFill>
                  <a:srgbClr val="0000CC"/>
                </a:solidFill>
              </a:rPr>
              <a:t>Le contentieux électoral</a:t>
            </a:r>
            <a:endParaRPr lang="en-US" b="1" dirty="0">
              <a:solidFill>
                <a:srgbClr val="0000CC"/>
              </a:solidFill>
            </a:endParaRPr>
          </a:p>
        </p:txBody>
      </p:sp>
      <p:sp>
        <p:nvSpPr>
          <p:cNvPr id="3" name="Espace réservé du contenu 2">
            <a:extLst>
              <a:ext uri="{FF2B5EF4-FFF2-40B4-BE49-F238E27FC236}">
                <a16:creationId xmlns:a16="http://schemas.microsoft.com/office/drawing/2014/main" id="{034B44A5-1595-450D-8422-4CE5BAD1904F}"/>
              </a:ext>
            </a:extLst>
          </p:cNvPr>
          <p:cNvSpPr>
            <a:spLocks noGrp="1"/>
          </p:cNvSpPr>
          <p:nvPr>
            <p:ph idx="1"/>
          </p:nvPr>
        </p:nvSpPr>
        <p:spPr/>
        <p:txBody>
          <a:bodyPr>
            <a:normAutofit/>
          </a:bodyPr>
          <a:lstStyle/>
          <a:p>
            <a:r>
              <a:rPr lang="fr-FR" sz="3200" dirty="0">
                <a:effectLst/>
                <a:latin typeface="Arial Narrow" panose="020B0606020202030204" pitchFamily="34" charset="0"/>
                <a:ea typeface="Calibri" panose="020F0502020204030204" pitchFamily="34" charset="0"/>
                <a:cs typeface="Times New Roman" panose="02020603050405020304" pitchFamily="18" charset="0"/>
              </a:rPr>
              <a:t>Le contentieux pré-électoral traité par la CENI</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r>
              <a:rPr lang="fr-FR" sz="3200" dirty="0">
                <a:effectLst/>
                <a:latin typeface="Arial Narrow" panose="020B0606020202030204" pitchFamily="34" charset="0"/>
                <a:ea typeface="Calibri" panose="020F0502020204030204" pitchFamily="34" charset="0"/>
                <a:cs typeface="Times New Roman" panose="02020603050405020304" pitchFamily="18" charset="0"/>
              </a:rPr>
              <a:t>Le contentieux juridictionnel pré-électoral</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r>
              <a:rPr lang="fr-FR" sz="3200" dirty="0">
                <a:effectLst/>
                <a:latin typeface="Arial Narrow" panose="020B0606020202030204" pitchFamily="34" charset="0"/>
                <a:ea typeface="Calibri" panose="020F0502020204030204" pitchFamily="34" charset="0"/>
                <a:cs typeface="Arial" panose="020B0604020202020204" pitchFamily="34" charset="0"/>
              </a:rPr>
              <a:t>La gestion du contentieux post-électoral</a:t>
            </a:r>
            <a:endParaRPr lang="en-US" sz="3200" dirty="0">
              <a:effectLst/>
              <a:latin typeface="Arial Narrow" panose="020B0606020202030204" pitchFamily="34" charset="0"/>
              <a:ea typeface="Calibri" panose="020F0502020204030204" pitchFamily="34" charset="0"/>
              <a:cs typeface="Arial" panose="020B0604020202020204" pitchFamily="34" charset="0"/>
            </a:endParaRPr>
          </a:p>
          <a:p>
            <a:r>
              <a:rPr lang="fr-FR" sz="3200" dirty="0">
                <a:effectLst/>
                <a:latin typeface="Arial Narrow" panose="020B0606020202030204" pitchFamily="34" charset="0"/>
                <a:ea typeface="Calibri" panose="020F0502020204030204" pitchFamily="34" charset="0"/>
              </a:rPr>
              <a:t>Le contentieux pénal des élections</a:t>
            </a:r>
            <a:endParaRPr lang="en-US" sz="4400" dirty="0">
              <a:latin typeface="Arial Narrow" panose="020B0606020202030204" pitchFamily="34" charset="0"/>
            </a:endParaRPr>
          </a:p>
        </p:txBody>
      </p:sp>
    </p:spTree>
    <p:extLst>
      <p:ext uri="{BB962C8B-B14F-4D97-AF65-F5344CB8AC3E}">
        <p14:creationId xmlns:p14="http://schemas.microsoft.com/office/powerpoint/2010/main" val="26743827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C89824-CE4F-4262-85CE-1748BC767A99}"/>
              </a:ext>
            </a:extLst>
          </p:cNvPr>
          <p:cNvSpPr>
            <a:spLocks noGrp="1"/>
          </p:cNvSpPr>
          <p:nvPr>
            <p:ph type="title"/>
          </p:nvPr>
        </p:nvSpPr>
        <p:spPr/>
        <p:txBody>
          <a:bodyPr/>
          <a:lstStyle/>
          <a:p>
            <a:r>
              <a:rPr lang="fr-FR" sz="4400" dirty="0">
                <a:effectLst/>
                <a:latin typeface="Arial Narrow" panose="020B0606020202030204" pitchFamily="34" charset="0"/>
                <a:ea typeface="Calibri" panose="020F0502020204030204" pitchFamily="34" charset="0"/>
                <a:cs typeface="Times New Roman" panose="02020603050405020304" pitchFamily="18" charset="0"/>
              </a:rPr>
              <a:t>Le contentieux pré-électoral traité par la CENI</a:t>
            </a:r>
            <a:br>
              <a:rPr lang="en-US" sz="4400" dirty="0">
                <a:effectLst/>
                <a:latin typeface="Arial Narrow" panose="020B0606020202030204" pitchFamily="34" charset="0"/>
                <a:ea typeface="Calibri" panose="020F0502020204030204" pitchFamily="34" charset="0"/>
                <a:cs typeface="Times New Roman" panose="02020603050405020304" pitchFamily="18" charset="0"/>
              </a:rPr>
            </a:br>
            <a:endParaRPr lang="en-US" dirty="0"/>
          </a:p>
        </p:txBody>
      </p:sp>
      <p:sp>
        <p:nvSpPr>
          <p:cNvPr id="3" name="Espace réservé du contenu 2">
            <a:extLst>
              <a:ext uri="{FF2B5EF4-FFF2-40B4-BE49-F238E27FC236}">
                <a16:creationId xmlns:a16="http://schemas.microsoft.com/office/drawing/2014/main" id="{684C2C01-AD41-4826-9EF7-6282D9261D75}"/>
              </a:ext>
            </a:extLst>
          </p:cNvPr>
          <p:cNvSpPr>
            <a:spLocks noGrp="1"/>
          </p:cNvSpPr>
          <p:nvPr>
            <p:ph idx="1"/>
          </p:nvPr>
        </p:nvSpPr>
        <p:spPr/>
        <p:txBody>
          <a:bodyPr/>
          <a:lstStyle/>
          <a:p>
            <a:r>
              <a:rPr lang="fr-FR" sz="3200" dirty="0">
                <a:effectLst/>
                <a:latin typeface="Arial Narrow" panose="020B0606020202030204" pitchFamily="34" charset="0"/>
                <a:ea typeface="Calibri" panose="020F0502020204030204" pitchFamily="34" charset="0"/>
                <a:cs typeface="Times New Roman" panose="02020603050405020304" pitchFamily="18" charset="0"/>
              </a:rPr>
              <a:t>La CENI a enregistré au total </a:t>
            </a:r>
            <a:r>
              <a:rPr lang="fr-FR" sz="3200" b="1" dirty="0">
                <a:effectLst/>
                <a:latin typeface="Arial Narrow" panose="020B0606020202030204" pitchFamily="34" charset="0"/>
                <a:ea typeface="Calibri" panose="020F0502020204030204" pitchFamily="34" charset="0"/>
                <a:cs typeface="Times New Roman" panose="02020603050405020304" pitchFamily="18" charset="0"/>
              </a:rPr>
              <a:t>seize requêtes </a:t>
            </a:r>
            <a:r>
              <a:rPr lang="fr-FR" sz="3200" dirty="0">
                <a:effectLst/>
                <a:latin typeface="Arial Narrow" panose="020B0606020202030204" pitchFamily="34" charset="0"/>
                <a:ea typeface="Calibri" panose="020F0502020204030204" pitchFamily="34" charset="0"/>
                <a:cs typeface="Times New Roman" panose="02020603050405020304" pitchFamily="18" charset="0"/>
              </a:rPr>
              <a:t>au titre du contentieux des listes, parmi lesquelles huit requêtes ont été définitivement traitées par elle. Ainsi, 75% du contentieux des listes s’est arrêté au niveau de la CENI, sans recours auprès des tribunaux administratifs. </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dirty="0">
                <a:latin typeface="Arial Narrow" panose="020B0606020202030204" pitchFamily="34" charset="0"/>
                <a:ea typeface="Calibri" panose="020F0502020204030204" pitchFamily="34" charset="0"/>
                <a:cs typeface="Times New Roman" panose="02020603050405020304" pitchFamily="18" charset="0"/>
              </a:rPr>
              <a:t>les motifs: </a:t>
            </a:r>
            <a:r>
              <a:rPr lang="en-US" sz="3200" dirty="0" err="1">
                <a:latin typeface="Arial Narrow" panose="020B0606020202030204" pitchFamily="34" charset="0"/>
                <a:ea typeface="Calibri" panose="020F0502020204030204" pitchFamily="34" charset="0"/>
                <a:cs typeface="Times New Roman" panose="02020603050405020304" pitchFamily="18" charset="0"/>
              </a:rPr>
              <a:t>demande</a:t>
            </a:r>
            <a:r>
              <a:rPr lang="en-US" sz="3200" dirty="0">
                <a:latin typeface="Arial Narrow" panose="020B0606020202030204" pitchFamily="34" charset="0"/>
                <a:ea typeface="Calibri" panose="020F0502020204030204" pitchFamily="34" charset="0"/>
                <a:cs typeface="Times New Roman" panose="02020603050405020304" pitchFamily="18" charset="0"/>
              </a:rPr>
              <a:t> de radiation </a:t>
            </a:r>
            <a:r>
              <a:rPr lang="en-US" sz="3200" dirty="0" err="1">
                <a:latin typeface="Arial Narrow" panose="020B0606020202030204" pitchFamily="34" charset="0"/>
                <a:ea typeface="Calibri" panose="020F0502020204030204" pitchFamily="34" charset="0"/>
                <a:cs typeface="Times New Roman" panose="02020603050405020304" pitchFamily="18" charset="0"/>
              </a:rPr>
              <a:t>ou</a:t>
            </a:r>
            <a:r>
              <a:rPr lang="en-US" sz="32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err="1">
                <a:latin typeface="Arial Narrow" panose="020B0606020202030204" pitchFamily="34" charset="0"/>
                <a:ea typeface="Calibri" panose="020F0502020204030204" pitchFamily="34" charset="0"/>
                <a:cs typeface="Times New Roman" panose="02020603050405020304" pitchFamily="18" charset="0"/>
              </a:rPr>
              <a:t>d’ajout</a:t>
            </a:r>
            <a:r>
              <a:rPr lang="en-US" sz="3200" dirty="0">
                <a:latin typeface="Arial Narrow" panose="020B0606020202030204" pitchFamily="34" charset="0"/>
                <a:ea typeface="Calibri" panose="020F0502020204030204" pitchFamily="34" charset="0"/>
                <a:cs typeface="Times New Roman" panose="02020603050405020304" pitchFamily="18" charset="0"/>
              </a:rPr>
              <a:t> sur la </a:t>
            </a:r>
            <a:r>
              <a:rPr lang="en-US" sz="3200" dirty="0" err="1">
                <a:latin typeface="Arial Narrow" panose="020B0606020202030204" pitchFamily="34" charset="0"/>
                <a:ea typeface="Calibri" panose="020F0502020204030204" pitchFamily="34" charset="0"/>
                <a:cs typeface="Times New Roman" panose="02020603050405020304" pitchFamily="18" charset="0"/>
              </a:rPr>
              <a:t>liste</a:t>
            </a:r>
            <a:r>
              <a:rPr lang="en-US" sz="3200" dirty="0">
                <a:latin typeface="Arial Narrow" panose="020B0606020202030204" pitchFamily="34" charset="0"/>
                <a:ea typeface="Calibri" panose="020F0502020204030204" pitchFamily="34" charset="0"/>
                <a:cs typeface="Times New Roman" panose="02020603050405020304" pitchFamily="18" charset="0"/>
              </a:rPr>
              <a:t> </a:t>
            </a:r>
            <a:r>
              <a:rPr lang="en-US" sz="3200" dirty="0" err="1">
                <a:latin typeface="Arial Narrow" panose="020B0606020202030204" pitchFamily="34" charset="0"/>
                <a:ea typeface="Calibri" panose="020F0502020204030204" pitchFamily="34" charset="0"/>
                <a:cs typeface="Times New Roman" panose="02020603050405020304" pitchFamily="18" charset="0"/>
              </a:rPr>
              <a:t>électorale</a:t>
            </a:r>
            <a:endParaRPr lang="en-US" sz="3200" dirty="0">
              <a:effectLst/>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26000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1E975D-8876-491F-A284-0DB7B84C4962}"/>
              </a:ext>
            </a:extLst>
          </p:cNvPr>
          <p:cNvSpPr>
            <a:spLocks noGrp="1"/>
          </p:cNvSpPr>
          <p:nvPr>
            <p:ph type="title"/>
          </p:nvPr>
        </p:nvSpPr>
        <p:spPr/>
        <p:txBody>
          <a:bodyPr/>
          <a:lstStyle/>
          <a:p>
            <a:r>
              <a:rPr lang="fr-FR" sz="4400" dirty="0">
                <a:effectLst/>
                <a:latin typeface="Arial Narrow" panose="020B0606020202030204" pitchFamily="34" charset="0"/>
                <a:ea typeface="Calibri" panose="020F0502020204030204" pitchFamily="34" charset="0"/>
                <a:cs typeface="Times New Roman" panose="02020603050405020304" pitchFamily="18" charset="0"/>
              </a:rPr>
              <a:t>Le contentieux juridictionnel pré-électoral</a:t>
            </a:r>
            <a:br>
              <a:rPr lang="en-US" sz="4400" dirty="0">
                <a:effectLst/>
                <a:latin typeface="Arial Narrow" panose="020B0606020202030204" pitchFamily="34" charset="0"/>
                <a:ea typeface="Calibri" panose="020F0502020204030204" pitchFamily="34" charset="0"/>
                <a:cs typeface="Times New Roman" panose="02020603050405020304" pitchFamily="18" charset="0"/>
              </a:rPr>
            </a:br>
            <a:endParaRPr lang="en-US" dirty="0"/>
          </a:p>
        </p:txBody>
      </p:sp>
      <p:sp>
        <p:nvSpPr>
          <p:cNvPr id="3" name="Espace réservé du contenu 2">
            <a:extLst>
              <a:ext uri="{FF2B5EF4-FFF2-40B4-BE49-F238E27FC236}">
                <a16:creationId xmlns:a16="http://schemas.microsoft.com/office/drawing/2014/main" id="{C53DE854-D983-4488-A5A8-A6C06FF72DF7}"/>
              </a:ext>
            </a:extLst>
          </p:cNvPr>
          <p:cNvSpPr>
            <a:spLocks noGrp="1"/>
          </p:cNvSpPr>
          <p:nvPr>
            <p:ph idx="1"/>
          </p:nvPr>
        </p:nvSpPr>
        <p:spPr>
          <a:xfrm>
            <a:off x="790575" y="1690688"/>
            <a:ext cx="10610850" cy="5395913"/>
          </a:xfrm>
        </p:spPr>
        <p:txBody>
          <a:bodyPr>
            <a:normAutofit/>
          </a:bodyPr>
          <a:lstStyle/>
          <a:p>
            <a:r>
              <a:rPr lang="fr-FR" dirty="0">
                <a:latin typeface="Arial Narrow" panose="020B0606020202030204" pitchFamily="34" charset="0"/>
              </a:rPr>
              <a:t>Contentieux des listes</a:t>
            </a:r>
          </a:p>
          <a:p>
            <a:r>
              <a:rPr lang="fr-FR" dirty="0">
                <a:latin typeface="Arial Narrow" panose="020B0606020202030204" pitchFamily="34" charset="0"/>
              </a:rPr>
              <a:t>Contentieux des candidatures</a:t>
            </a:r>
          </a:p>
          <a:p>
            <a:r>
              <a:rPr lang="fr-FR" dirty="0">
                <a:effectLst/>
                <a:latin typeface="Arial Narrow" panose="020B0606020202030204" pitchFamily="34" charset="0"/>
                <a:ea typeface="Calibri" panose="020F0502020204030204" pitchFamily="34" charset="0"/>
                <a:cs typeface="Times New Roman" panose="02020603050405020304" pitchFamily="18" charset="0"/>
              </a:rPr>
              <a:t>contentieux de de la répartition de la subvention allouée par l’Etat dans le cadre de la campagne électorale</a:t>
            </a:r>
            <a:endParaRPr lang="fr-FR" dirty="0">
              <a:latin typeface="Arial Narrow" panose="020B0606020202030204" pitchFamily="34" charset="0"/>
            </a:endParaRPr>
          </a:p>
          <a:p>
            <a:r>
              <a:rPr lang="fr-FR" dirty="0">
                <a:latin typeface="Arial Narrow" panose="020B0606020202030204" pitchFamily="34" charset="0"/>
              </a:rPr>
              <a:t>Recours contre le code électoral</a:t>
            </a:r>
            <a:endParaRPr lang="en-US" dirty="0">
              <a:latin typeface="Arial Narrow" panose="020B0606020202030204" pitchFamily="34" charset="0"/>
            </a:endParaRPr>
          </a:p>
        </p:txBody>
      </p:sp>
    </p:spTree>
    <p:extLst>
      <p:ext uri="{BB962C8B-B14F-4D97-AF65-F5344CB8AC3E}">
        <p14:creationId xmlns:p14="http://schemas.microsoft.com/office/powerpoint/2010/main" val="17891534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44904CB-FD81-49F7-9521-F240C138FC11}"/>
              </a:ext>
            </a:extLst>
          </p:cNvPr>
          <p:cNvSpPr>
            <a:spLocks noGrp="1"/>
          </p:cNvSpPr>
          <p:nvPr>
            <p:ph type="title"/>
          </p:nvPr>
        </p:nvSpPr>
        <p:spPr/>
        <p:txBody>
          <a:bodyPr/>
          <a:lstStyle/>
          <a:p>
            <a:r>
              <a:rPr lang="fr-FR" sz="4400" dirty="0">
                <a:effectLst/>
                <a:latin typeface="Arial Narrow" panose="020B0606020202030204" pitchFamily="34" charset="0"/>
                <a:ea typeface="Calibri" panose="020F0502020204030204" pitchFamily="34" charset="0"/>
                <a:cs typeface="Arial" panose="020B0604020202020204" pitchFamily="34" charset="0"/>
              </a:rPr>
              <a:t>La gestion du contentieux post-électoral</a:t>
            </a:r>
            <a:endParaRPr lang="en-US" dirty="0"/>
          </a:p>
        </p:txBody>
      </p:sp>
      <p:sp>
        <p:nvSpPr>
          <p:cNvPr id="3" name="Espace réservé du contenu 2">
            <a:extLst>
              <a:ext uri="{FF2B5EF4-FFF2-40B4-BE49-F238E27FC236}">
                <a16:creationId xmlns:a16="http://schemas.microsoft.com/office/drawing/2014/main" id="{2E2467B2-4D30-4ACF-8933-8CC123BD36A7}"/>
              </a:ext>
            </a:extLst>
          </p:cNvPr>
          <p:cNvSpPr>
            <a:spLocks noGrp="1"/>
          </p:cNvSpPr>
          <p:nvPr>
            <p:ph idx="1"/>
          </p:nvPr>
        </p:nvSpPr>
        <p:spPr/>
        <p:txBody>
          <a:bodyPr>
            <a:normAutofit/>
          </a:bodyPr>
          <a:lstStyle/>
          <a:p>
            <a:pPr>
              <a:lnSpc>
                <a:spcPct val="107000"/>
              </a:lnSpc>
              <a:spcAft>
                <a:spcPts val="800"/>
              </a:spcAft>
            </a:pPr>
            <a:r>
              <a:rPr lang="fr-FR" dirty="0">
                <a:effectLst/>
                <a:latin typeface="Arial Narrow" panose="020B0606020202030204" pitchFamily="34" charset="0"/>
                <a:ea typeface="Calibri" panose="020F0502020204030204" pitchFamily="34" charset="0"/>
                <a:cs typeface="Times New Roman" panose="02020603050405020304" pitchFamily="18" charset="0"/>
              </a:rPr>
              <a:t>4 recours </a:t>
            </a:r>
            <a:r>
              <a:rPr lang="fr-FR" dirty="0">
                <a:effectLst/>
                <a:latin typeface="Arial Narrow" panose="020B0606020202030204" pitchFamily="34" charset="0"/>
                <a:ea typeface="Arial Unicode MS"/>
                <a:cs typeface="Times New Roman" panose="02020603050405020304" pitchFamily="18" charset="0"/>
              </a:rPr>
              <a:t>en contestations </a:t>
            </a:r>
            <a:r>
              <a:rPr lang="fr-FR" dirty="0">
                <a:effectLst/>
                <a:latin typeface="Arial Narrow" panose="020B0606020202030204" pitchFamily="34" charset="0"/>
                <a:ea typeface="Calibri" panose="020F0502020204030204" pitchFamily="34" charset="0"/>
                <a:cs typeface="Times New Roman" panose="02020603050405020304" pitchFamily="18" charset="0"/>
              </a:rPr>
              <a:t>contre la régularité du scrutin </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dirty="0">
                <a:effectLst/>
                <a:latin typeface="Arial Narrow" panose="020B0606020202030204" pitchFamily="34" charset="0"/>
                <a:ea typeface="Calibri" panose="020F0502020204030204" pitchFamily="34" charset="0"/>
                <a:cs typeface="Times New Roman" panose="02020603050405020304" pitchFamily="18" charset="0"/>
              </a:rPr>
              <a:t>quatre (4)</a:t>
            </a:r>
            <a:r>
              <a:rPr lang="fr-FR" dirty="0">
                <a:effectLst/>
                <a:latin typeface="Arial Narrow" panose="020B0606020202030204" pitchFamily="34" charset="0"/>
                <a:ea typeface="Arial Unicode MS"/>
                <a:cs typeface="Times New Roman" panose="02020603050405020304" pitchFamily="18" charset="0"/>
              </a:rPr>
              <a:t> </a:t>
            </a:r>
            <a:r>
              <a:rPr lang="fr-FR" dirty="0">
                <a:effectLst/>
                <a:latin typeface="Arial Narrow" panose="020B0606020202030204" pitchFamily="34" charset="0"/>
                <a:ea typeface="Calibri" panose="020F0502020204030204" pitchFamily="34" charset="0"/>
                <a:cs typeface="Times New Roman" panose="02020603050405020304" pitchFamily="18" charset="0"/>
              </a:rPr>
              <a:t>relatifs à la régularité des opérations électorales</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r>
              <a:rPr lang="fr-FR" dirty="0">
                <a:effectLst/>
                <a:latin typeface="Arial Narrow" panose="020B0606020202030204" pitchFamily="34" charset="0"/>
                <a:ea typeface="Calibri" panose="020F0502020204030204" pitchFamily="34" charset="0"/>
              </a:rPr>
              <a:t>vingt et quatre (24) </a:t>
            </a:r>
            <a:r>
              <a:rPr lang="fr-FR" dirty="0">
                <a:effectLst/>
                <a:latin typeface="Arial Narrow" panose="020B0606020202030204" pitchFamily="34" charset="0"/>
                <a:ea typeface="Arial Unicode MS"/>
              </a:rPr>
              <a:t>recours mixtes combinant plusieurs demandes </a:t>
            </a:r>
            <a:endParaRPr lang="en-US" dirty="0">
              <a:latin typeface="Arial Narrow" panose="020B0606020202030204" pitchFamily="34" charset="0"/>
            </a:endParaRPr>
          </a:p>
        </p:txBody>
      </p:sp>
    </p:spTree>
    <p:extLst>
      <p:ext uri="{BB962C8B-B14F-4D97-AF65-F5344CB8AC3E}">
        <p14:creationId xmlns:p14="http://schemas.microsoft.com/office/powerpoint/2010/main" val="1639685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BDE801-E12B-4D58-B9B7-A85DB1F42038}"/>
              </a:ext>
            </a:extLst>
          </p:cNvPr>
          <p:cNvSpPr>
            <a:spLocks noGrp="1"/>
          </p:cNvSpPr>
          <p:nvPr>
            <p:ph type="title"/>
          </p:nvPr>
        </p:nvSpPr>
        <p:spPr/>
        <p:txBody>
          <a:bodyPr/>
          <a:lstStyle/>
          <a:p>
            <a:r>
              <a:rPr lang="fr-FR" sz="4400" dirty="0">
                <a:effectLst/>
                <a:latin typeface="Arial Narrow" panose="020B0606020202030204" pitchFamily="34" charset="0"/>
                <a:ea typeface="Calibri" panose="020F0502020204030204" pitchFamily="34" charset="0"/>
              </a:rPr>
              <a:t>Le contentieux pénal des élections</a:t>
            </a:r>
            <a:br>
              <a:rPr lang="en-US" sz="6000" dirty="0">
                <a:latin typeface="Arial Narrow" panose="020B0606020202030204" pitchFamily="34" charset="0"/>
              </a:rPr>
            </a:br>
            <a:endParaRPr lang="en-US" dirty="0"/>
          </a:p>
        </p:txBody>
      </p:sp>
      <p:sp>
        <p:nvSpPr>
          <p:cNvPr id="3" name="Espace réservé du contenu 2">
            <a:extLst>
              <a:ext uri="{FF2B5EF4-FFF2-40B4-BE49-F238E27FC236}">
                <a16:creationId xmlns:a16="http://schemas.microsoft.com/office/drawing/2014/main" id="{D118FE10-D7FE-4C5D-8AF7-6AD5F9BCEF00}"/>
              </a:ext>
            </a:extLst>
          </p:cNvPr>
          <p:cNvSpPr>
            <a:spLocks noGrp="1"/>
          </p:cNvSpPr>
          <p:nvPr>
            <p:ph idx="1"/>
          </p:nvPr>
        </p:nvSpPr>
        <p:spPr/>
        <p:txBody>
          <a:bodyPr>
            <a:normAutofit/>
          </a:bodyPr>
          <a:lstStyle/>
          <a:p>
            <a:r>
              <a:rPr lang="fr-FR" dirty="0">
                <a:effectLst/>
                <a:latin typeface="Arial Narrow" panose="020B0606020202030204" pitchFamily="34" charset="0"/>
                <a:ea typeface="Calibri" panose="020F0502020204030204" pitchFamily="34" charset="0"/>
              </a:rPr>
              <a:t>Inscriptions frauduleuses sur la liste électorale</a:t>
            </a:r>
          </a:p>
          <a:p>
            <a:r>
              <a:rPr lang="fr-FR" dirty="0">
                <a:effectLst/>
                <a:latin typeface="Arial Narrow" panose="020B0606020202030204" pitchFamily="34" charset="0"/>
                <a:ea typeface="Calibri" panose="020F0502020204030204" pitchFamily="34" charset="0"/>
              </a:rPr>
              <a:t>L’infraction de trouble à l’ordre public pendant le vote</a:t>
            </a:r>
            <a:endParaRPr lang="fr-FR" dirty="0">
              <a:latin typeface="Arial Narrow" panose="020B0606020202030204" pitchFamily="34" charset="0"/>
              <a:ea typeface="Calibri" panose="020F0502020204030204" pitchFamily="34" charset="0"/>
            </a:endParaRPr>
          </a:p>
          <a:p>
            <a:r>
              <a:rPr lang="fr-FR" dirty="0">
                <a:effectLst/>
                <a:latin typeface="Arial Narrow" panose="020B0606020202030204" pitchFamily="34" charset="0"/>
                <a:ea typeface="Calibri" panose="020F0502020204030204" pitchFamily="34" charset="0"/>
              </a:rPr>
              <a:t>Fraudes électorales</a:t>
            </a:r>
          </a:p>
          <a:p>
            <a:pPr>
              <a:lnSpc>
                <a:spcPct val="107000"/>
              </a:lnSpc>
              <a:spcAft>
                <a:spcPts val="800"/>
              </a:spcAft>
            </a:pPr>
            <a:r>
              <a:rPr lang="fr-FR" dirty="0">
                <a:effectLst/>
                <a:latin typeface="Arial Narrow" panose="020B0606020202030204" pitchFamily="34" charset="0"/>
                <a:ea typeface="Calibri" panose="020F0502020204030204" pitchFamily="34" charset="0"/>
                <a:cs typeface="Times New Roman" panose="02020603050405020304" pitchFamily="18" charset="0"/>
              </a:rPr>
              <a:t>Propagande en dehors de la campagne électorale</a:t>
            </a:r>
            <a:endParaRPr lang="en-US" dirty="0">
              <a:effectLst/>
              <a:latin typeface="Arial Narrow" panose="020B0606020202030204" pitchFamily="34" charset="0"/>
              <a:ea typeface="Calibri" panose="020F0502020204030204" pitchFamily="34" charset="0"/>
              <a:cs typeface="Times New Roman" panose="02020603050405020304" pitchFamily="18" charset="0"/>
            </a:endParaRPr>
          </a:p>
          <a:p>
            <a:r>
              <a:rPr lang="fr-FR" dirty="0">
                <a:effectLst/>
                <a:latin typeface="Arial Narrow" panose="020B0606020202030204" pitchFamily="34" charset="0"/>
                <a:ea typeface="Calibri" panose="020F0502020204030204" pitchFamily="34" charset="0"/>
              </a:rPr>
              <a:t>Trouble à l’ordre et à la tranquillité publique</a:t>
            </a:r>
            <a:endParaRPr lang="en-US" dirty="0">
              <a:latin typeface="Arial Narrow" panose="020B0606020202030204" pitchFamily="34" charset="0"/>
            </a:endParaRPr>
          </a:p>
        </p:txBody>
      </p:sp>
    </p:spTree>
    <p:extLst>
      <p:ext uri="{BB962C8B-B14F-4D97-AF65-F5344CB8AC3E}">
        <p14:creationId xmlns:p14="http://schemas.microsoft.com/office/powerpoint/2010/main" val="21325033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13251119-D6D4-4347-A158-2153680EFDFD}"/>
              </a:ext>
            </a:extLst>
          </p:cNvPr>
          <p:cNvSpPr>
            <a:spLocks noGrp="1"/>
          </p:cNvSpPr>
          <p:nvPr>
            <p:ph type="subTitle" idx="1"/>
          </p:nvPr>
        </p:nvSpPr>
        <p:spPr>
          <a:xfrm>
            <a:off x="1082122" y="2124576"/>
            <a:ext cx="9819861" cy="2009274"/>
          </a:xfrm>
        </p:spPr>
        <p:txBody>
          <a:bodyPr>
            <a:normAutofit fontScale="92500" lnSpcReduction="20000"/>
          </a:bodyPr>
          <a:lstStyle/>
          <a:p>
            <a:pPr algn="just"/>
            <a:endParaRPr lang="fr-FR" sz="3200" b="1" dirty="0">
              <a:solidFill>
                <a:srgbClr val="0000CC"/>
              </a:solidFill>
              <a:latin typeface="Arial Narrow" panose="020B0606020202030204" pitchFamily="34" charset="0"/>
            </a:endParaRPr>
          </a:p>
          <a:p>
            <a:r>
              <a:rPr lang="fr-FR" sz="4000" b="1" dirty="0">
                <a:solidFill>
                  <a:srgbClr val="0000CC"/>
                </a:solidFill>
                <a:latin typeface="Arial Narrow" panose="020B0606020202030204" pitchFamily="34" charset="0"/>
              </a:rPr>
              <a:t>PRESENTATION DES STATISTIQUES EN LIEN AVEC LA PARTICIPATION ELECTORALES</a:t>
            </a:r>
          </a:p>
          <a:p>
            <a:r>
              <a:rPr lang="fr-FR" sz="4000" b="1" dirty="0">
                <a:solidFill>
                  <a:srgbClr val="0000CC"/>
                </a:solidFill>
                <a:latin typeface="Arial Narrow" panose="020B0606020202030204" pitchFamily="34" charset="0"/>
              </a:rPr>
              <a:t>2020</a:t>
            </a:r>
          </a:p>
          <a:p>
            <a:pPr algn="just"/>
            <a:endParaRPr lang="fr-FR" sz="3200" b="1" dirty="0">
              <a:solidFill>
                <a:srgbClr val="0000CC"/>
              </a:solidFill>
              <a:latin typeface="Arial Narrow" panose="020B0606020202030204" pitchFamily="34" charset="0"/>
            </a:endParaRPr>
          </a:p>
        </p:txBody>
      </p:sp>
      <p:pic>
        <p:nvPicPr>
          <p:cNvPr id="10" name="Image 9">
            <a:extLst>
              <a:ext uri="{FF2B5EF4-FFF2-40B4-BE49-F238E27FC236}">
                <a16:creationId xmlns:a16="http://schemas.microsoft.com/office/drawing/2014/main" id="{75A734D1-A6C6-45A5-A430-21B510EDE319}"/>
              </a:ext>
            </a:extLst>
          </p:cNvPr>
          <p:cNvPicPr/>
          <p:nvPr/>
        </p:nvPicPr>
        <p:blipFill>
          <a:blip r:embed="rId2" cstate="email">
            <a:extLst>
              <a:ext uri="{28A0092B-C50C-407E-A947-70E740481C1C}">
                <a14:useLocalDpi xmlns:a14="http://schemas.microsoft.com/office/drawing/2010/main"/>
              </a:ext>
            </a:extLst>
          </a:blip>
          <a:stretch>
            <a:fillRect/>
          </a:stretch>
        </p:blipFill>
        <p:spPr>
          <a:xfrm>
            <a:off x="200577" y="106681"/>
            <a:ext cx="2214632" cy="1225162"/>
          </a:xfrm>
          <a:prstGeom prst="rect">
            <a:avLst/>
          </a:prstGeom>
        </p:spPr>
      </p:pic>
      <p:sp>
        <p:nvSpPr>
          <p:cNvPr id="8" name="ZoneTexte 7">
            <a:extLst>
              <a:ext uri="{FF2B5EF4-FFF2-40B4-BE49-F238E27FC236}">
                <a16:creationId xmlns:a16="http://schemas.microsoft.com/office/drawing/2014/main" id="{6F41D34E-68A1-4310-B7B2-FAA28FF3081C}"/>
              </a:ext>
            </a:extLst>
          </p:cNvPr>
          <p:cNvSpPr txBox="1"/>
          <p:nvPr/>
        </p:nvSpPr>
        <p:spPr>
          <a:xfrm>
            <a:off x="10277061" y="6162261"/>
            <a:ext cx="1620078" cy="369332"/>
          </a:xfrm>
          <a:prstGeom prst="rect">
            <a:avLst/>
          </a:prstGeom>
          <a:noFill/>
        </p:spPr>
        <p:txBody>
          <a:bodyPr wrap="square" rtlCol="0">
            <a:spAutoFit/>
          </a:bodyPr>
          <a:lstStyle/>
          <a:p>
            <a:r>
              <a:rPr lang="fr-FR" b="1" i="1" dirty="0"/>
              <a:t>11 mai 2021</a:t>
            </a:r>
          </a:p>
        </p:txBody>
      </p:sp>
    </p:spTree>
    <p:extLst>
      <p:ext uri="{BB962C8B-B14F-4D97-AF65-F5344CB8AC3E}">
        <p14:creationId xmlns:p14="http://schemas.microsoft.com/office/powerpoint/2010/main" val="1693907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675" y="293205"/>
            <a:ext cx="12106275" cy="6271590"/>
          </a:xfrm>
        </p:spPr>
        <p:txBody>
          <a:bodyPr>
            <a:noAutofit/>
          </a:bodyPr>
          <a:lstStyle/>
          <a:p>
            <a:pPr marL="0" indent="0" algn="ctr">
              <a:buNone/>
            </a:pPr>
            <a:r>
              <a:rPr lang="fr-FR" sz="4400" b="1" dirty="0">
                <a:latin typeface="Arial Narrow" panose="020B0606020202030204" pitchFamily="34" charset="0"/>
              </a:rPr>
              <a:t>Les informations recherchées</a:t>
            </a: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 potentiel électoral par commune, province, région et désagrégé par sexe et âge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 nombre d’inscrits sur le fichier électoral, par commune, province, région et désagrégé par sexe et âge ;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 taux de participation national, régional, provincial et communal ;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 nombre de bulletins nuls ;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les candidatures désagrégées par sexe et âge ;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les résultats des élections législatives par parti politique et par commune, province et région ;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la liste des députés élus (avec leur bord politique ; pourcentage de représentation des partis à l’hémicycle) ;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342900" lvl="0" indent="-342900">
              <a:lnSpc>
                <a:spcPct val="150000"/>
              </a:lnSpc>
              <a:spcAft>
                <a:spcPts val="800"/>
              </a:spcAft>
              <a:buFont typeface="Wingdings" panose="05000000000000000000" pitchFamily="2" charset="2"/>
              <a:buChar char=""/>
            </a:pPr>
            <a:r>
              <a:rPr lang="fr-FR" sz="2200" dirty="0">
                <a:effectLst/>
                <a:latin typeface="Arial Narrow" panose="020B0606020202030204" pitchFamily="34" charset="0"/>
                <a:ea typeface="Calibri" panose="020F0502020204030204" pitchFamily="34" charset="0"/>
                <a:cs typeface="Times New Roman" panose="02020603050405020304" pitchFamily="18" charset="0"/>
              </a:rPr>
              <a:t>le vote de la diaspora burkinabè. </a:t>
            </a:r>
            <a:endParaRPr lang="en-US" sz="2200" dirty="0">
              <a:effectLst/>
              <a:latin typeface="Arial Narrow" panose="020B0606020202030204" pitchFamily="34" charset="0"/>
              <a:ea typeface="Calibri" panose="020F0502020204030204" pitchFamily="34" charset="0"/>
              <a:cs typeface="Times New Roman" panose="02020603050405020304" pitchFamily="18" charset="0"/>
            </a:endParaRPr>
          </a:p>
          <a:p>
            <a:pPr marL="0" indent="0" algn="just">
              <a:buNone/>
            </a:pPr>
            <a:endParaRPr lang="fr-FR" sz="3200" dirty="0">
              <a:latin typeface="Arial Narrow" panose="020B0606020202030204" pitchFamily="34" charset="0"/>
            </a:endParaRPr>
          </a:p>
          <a:p>
            <a:endParaRPr lang="fr-FR" sz="2400" dirty="0"/>
          </a:p>
        </p:txBody>
      </p:sp>
    </p:spTree>
    <p:extLst>
      <p:ext uri="{BB962C8B-B14F-4D97-AF65-F5344CB8AC3E}">
        <p14:creationId xmlns:p14="http://schemas.microsoft.com/office/powerpoint/2010/main" val="3625803057"/>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388" y="258417"/>
            <a:ext cx="6031457" cy="792162"/>
          </a:xfrm>
        </p:spPr>
        <p:txBody>
          <a:bodyPr vert="horz" lIns="91440" tIns="45720" rIns="91440" bIns="45720" rtlCol="0" anchor="ctr">
            <a:noAutofit/>
          </a:bodyPr>
          <a:lstStyle/>
          <a:p>
            <a:br>
              <a:rPr lang="fr-FR" sz="4800" b="1" dirty="0">
                <a:solidFill>
                  <a:srgbClr val="0000CC"/>
                </a:solidFill>
                <a:latin typeface="Arial Narrow" panose="020B0606020202030204" pitchFamily="34" charset="0"/>
              </a:rPr>
            </a:br>
            <a:r>
              <a:rPr lang="fr-FR" sz="4800" b="1" dirty="0">
                <a:solidFill>
                  <a:srgbClr val="0000CC"/>
                </a:solidFill>
                <a:latin typeface="Arial Narrow" panose="020B0606020202030204" pitchFamily="34" charset="0"/>
              </a:rPr>
              <a:t>Aperçu méthodologique</a:t>
            </a:r>
            <a:endParaRPr lang="en-US" sz="4800" b="1" dirty="0">
              <a:solidFill>
                <a:srgbClr val="0000CC"/>
              </a:solidFill>
              <a:latin typeface="Arial Narrow" panose="020B0606020202030204" pitchFamily="34" charset="0"/>
            </a:endParaRPr>
          </a:p>
        </p:txBody>
      </p:sp>
      <p:sp>
        <p:nvSpPr>
          <p:cNvPr id="6" name="Espace réservé du contenu 2">
            <a:extLst>
              <a:ext uri="{FF2B5EF4-FFF2-40B4-BE49-F238E27FC236}">
                <a16:creationId xmlns:a16="http://schemas.microsoft.com/office/drawing/2014/main" id="{705CE0E7-60FB-4935-AF7C-F7A8BFCE26A0}"/>
              </a:ext>
            </a:extLst>
          </p:cNvPr>
          <p:cNvSpPr>
            <a:spLocks noGrp="1"/>
          </p:cNvSpPr>
          <p:nvPr>
            <p:ph idx="1"/>
          </p:nvPr>
        </p:nvSpPr>
        <p:spPr>
          <a:xfrm>
            <a:off x="533400" y="1171575"/>
            <a:ext cx="11393558" cy="5428008"/>
          </a:xfrm>
        </p:spPr>
        <p:txBody>
          <a:bodyPr>
            <a:noAutofit/>
          </a:bodyPr>
          <a:lstStyle/>
          <a:p>
            <a:pPr>
              <a:buClr>
                <a:srgbClr val="C00000"/>
              </a:buClr>
              <a:buFont typeface="Wingdings" panose="05000000000000000000" pitchFamily="2" charset="2"/>
              <a:buChar char="q"/>
            </a:pPr>
            <a:endParaRPr lang="fr-FR" sz="2400" dirty="0">
              <a:latin typeface="Arial Narrow" panose="020B0606020202030204" pitchFamily="34" charset="0"/>
            </a:endParaRPr>
          </a:p>
          <a:p>
            <a:pPr>
              <a:buClr>
                <a:srgbClr val="C00000"/>
              </a:buClr>
              <a:buFont typeface="Wingdings" panose="05000000000000000000" pitchFamily="2" charset="2"/>
              <a:buChar char="q"/>
            </a:pPr>
            <a:r>
              <a:rPr lang="fr-FR" sz="2400" dirty="0">
                <a:latin typeface="Arial Narrow" panose="020B0606020202030204" pitchFamily="34" charset="0"/>
              </a:rPr>
              <a:t>Consultation des OSC membres de la CODEL sur les besoins en termes de statistiques </a:t>
            </a:r>
          </a:p>
          <a:p>
            <a:pPr>
              <a:buClr>
                <a:srgbClr val="C00000"/>
              </a:buClr>
              <a:buFont typeface="Wingdings" panose="05000000000000000000" pitchFamily="2" charset="2"/>
              <a:buChar char="q"/>
            </a:pPr>
            <a:r>
              <a:rPr lang="fr-FR" sz="2400" dirty="0">
                <a:latin typeface="Arial Narrow" panose="020B0606020202030204" pitchFamily="34" charset="0"/>
              </a:rPr>
              <a:t>Revue documentaire</a:t>
            </a:r>
            <a:endParaRPr lang="en-US" sz="2400" dirty="0">
              <a:latin typeface="Arial Narrow" panose="020B0606020202030204" pitchFamily="34" charset="0"/>
            </a:endParaRPr>
          </a:p>
          <a:p>
            <a:pPr>
              <a:buClr>
                <a:srgbClr val="C00000"/>
              </a:buClr>
              <a:buFont typeface="Wingdings" panose="05000000000000000000" pitchFamily="2" charset="2"/>
              <a:buChar char="q"/>
            </a:pPr>
            <a:r>
              <a:rPr lang="fr-FR" sz="2400" dirty="0">
                <a:latin typeface="Arial Narrow" panose="020B0606020202030204" pitchFamily="34" charset="0"/>
              </a:rPr>
              <a:t>Rencontres d’échanges avec des institutions clés du processus électoral (CENI, TA, CE, conseil constitutionnel, Ministère en charge des burkinabè de l’étranger) </a:t>
            </a:r>
          </a:p>
          <a:p>
            <a:pPr>
              <a:buClr>
                <a:srgbClr val="C00000"/>
              </a:buClr>
              <a:buFont typeface="Wingdings" panose="05000000000000000000" pitchFamily="2" charset="2"/>
              <a:buChar char="q"/>
            </a:pPr>
            <a:r>
              <a:rPr lang="fr-FR" sz="2400" dirty="0">
                <a:latin typeface="Arial Narrow" panose="020B0606020202030204" pitchFamily="34" charset="0"/>
              </a:rPr>
              <a:t>Analyse des données</a:t>
            </a:r>
          </a:p>
          <a:p>
            <a:pPr>
              <a:buClr>
                <a:srgbClr val="C00000"/>
              </a:buClr>
              <a:buFont typeface="Wingdings" panose="05000000000000000000" pitchFamily="2" charset="2"/>
              <a:buChar char="q"/>
            </a:pPr>
            <a:r>
              <a:rPr lang="fr-FR" sz="2400" dirty="0">
                <a:latin typeface="Arial Narrow" panose="020B0606020202030204" pitchFamily="34" charset="0"/>
              </a:rPr>
              <a:t>Rédaction du rapport provisoire</a:t>
            </a:r>
          </a:p>
          <a:p>
            <a:pPr>
              <a:buClr>
                <a:srgbClr val="C00000"/>
              </a:buClr>
              <a:buFont typeface="Wingdings" panose="05000000000000000000" pitchFamily="2" charset="2"/>
              <a:buChar char="q"/>
            </a:pPr>
            <a:r>
              <a:rPr lang="fr-FR" sz="2400" dirty="0">
                <a:latin typeface="Arial Narrow" panose="020B0606020202030204" pitchFamily="34" charset="0"/>
              </a:rPr>
              <a:t>Soumission du rapport provisoire à la CENI</a:t>
            </a:r>
          </a:p>
          <a:p>
            <a:pPr>
              <a:buClr>
                <a:srgbClr val="C00000"/>
              </a:buClr>
              <a:buFont typeface="Wingdings" panose="05000000000000000000" pitchFamily="2" charset="2"/>
              <a:buChar char="q"/>
            </a:pPr>
            <a:endParaRPr lang="fr-FR" sz="2400" dirty="0">
              <a:latin typeface="Arial Narrow" panose="020B0606020202030204" pitchFamily="34" charset="0"/>
            </a:endParaRPr>
          </a:p>
        </p:txBody>
      </p:sp>
    </p:spTree>
    <p:extLst>
      <p:ext uri="{BB962C8B-B14F-4D97-AF65-F5344CB8AC3E}">
        <p14:creationId xmlns:p14="http://schemas.microsoft.com/office/powerpoint/2010/main" val="3461303828"/>
      </p:ext>
    </p:extLst>
  </p:cSld>
  <p:clrMapOvr>
    <a:masterClrMapping/>
  </p:clrMapOvr>
  <mc:AlternateContent xmlns:mc="http://schemas.openxmlformats.org/markup-compatibility/2006" xmlns:p14="http://schemas.microsoft.com/office/powerpoint/2010/main">
    <mc:Choice Requires="p14">
      <p:transition spd="med">
        <p14:gallery dir="l"/>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Vertic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arn(inVertical)">
                                      <p:cBhvr>
                                        <p:cTn id="27" dur="500"/>
                                        <p:tgtEl>
                                          <p:spTgt spid="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6">
                                            <p:txEl>
                                              <p:pRg st="6" end="6"/>
                                            </p:txEl>
                                          </p:spTgt>
                                        </p:tgtEl>
                                        <p:attrNameLst>
                                          <p:attrName>style.visibility</p:attrName>
                                        </p:attrNameLst>
                                      </p:cBhvr>
                                      <p:to>
                                        <p:strVal val="visible"/>
                                      </p:to>
                                    </p:set>
                                    <p:animEffect transition="in" filter="barn(inVertical)">
                                      <p:cBhvr>
                                        <p:cTn id="32"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37D267-106B-4F53-A3E4-8469D2112429}"/>
              </a:ext>
            </a:extLst>
          </p:cNvPr>
          <p:cNvSpPr>
            <a:spLocks noGrp="1"/>
          </p:cNvSpPr>
          <p:nvPr>
            <p:ph type="title"/>
          </p:nvPr>
        </p:nvSpPr>
        <p:spPr/>
        <p:txBody>
          <a:bodyPr/>
          <a:lstStyle/>
          <a:p>
            <a:r>
              <a:rPr lang="fr-FR" b="1" dirty="0">
                <a:solidFill>
                  <a:srgbClr val="0000CC"/>
                </a:solidFill>
                <a:latin typeface="Arial Narrow" panose="020B0606020202030204" pitchFamily="34" charset="0"/>
              </a:rPr>
              <a:t>Limites du document</a:t>
            </a:r>
            <a:endParaRPr lang="en-US" dirty="0"/>
          </a:p>
        </p:txBody>
      </p:sp>
      <p:sp>
        <p:nvSpPr>
          <p:cNvPr id="3" name="Espace réservé du contenu 2">
            <a:extLst>
              <a:ext uri="{FF2B5EF4-FFF2-40B4-BE49-F238E27FC236}">
                <a16:creationId xmlns:a16="http://schemas.microsoft.com/office/drawing/2014/main" id="{BC426C49-F2F2-4714-B6E6-40CDF90AE187}"/>
              </a:ext>
            </a:extLst>
          </p:cNvPr>
          <p:cNvSpPr>
            <a:spLocks noGrp="1"/>
          </p:cNvSpPr>
          <p:nvPr>
            <p:ph idx="1"/>
          </p:nvPr>
        </p:nvSpPr>
        <p:spPr/>
        <p:txBody>
          <a:bodyPr>
            <a:normAutofit/>
          </a:bodyPr>
          <a:lstStyle/>
          <a:p>
            <a:r>
              <a:rPr lang="fr-FR" sz="3200" dirty="0">
                <a:effectLst/>
                <a:latin typeface="Arial Narrow" panose="020B0606020202030204" pitchFamily="34" charset="0"/>
                <a:ea typeface="Calibri" panose="020F0502020204030204" pitchFamily="34" charset="0"/>
              </a:rPr>
              <a:t>non disponibilité de certaines données désagrégées (le potentiel électoral désagrégé par tranche d’âge et le taux de participation aux élections par tranche d’âge)</a:t>
            </a:r>
          </a:p>
          <a:p>
            <a:pPr marL="0" indent="0">
              <a:buNone/>
            </a:pPr>
            <a:endParaRPr lang="fr-FR" sz="3200" dirty="0">
              <a:effectLst/>
              <a:latin typeface="Arial Narrow" panose="020B0606020202030204" pitchFamily="34" charset="0"/>
              <a:ea typeface="Calibri" panose="020F0502020204030204" pitchFamily="34" charset="0"/>
            </a:endParaRPr>
          </a:p>
          <a:p>
            <a:r>
              <a:rPr lang="fr-FR" sz="3200" dirty="0">
                <a:latin typeface="Arial Narrow" panose="020B0606020202030204" pitchFamily="34" charset="0"/>
              </a:rPr>
              <a:t>Volume de données trop important et ne peut tenir en un seul document (possibilité de produire des statistiques par région)</a:t>
            </a:r>
            <a:endParaRPr lang="en-US" sz="3200" dirty="0">
              <a:latin typeface="Arial Narrow" panose="020B0606020202030204" pitchFamily="34" charset="0"/>
            </a:endParaRPr>
          </a:p>
        </p:txBody>
      </p:sp>
    </p:spTree>
    <p:extLst>
      <p:ext uri="{BB962C8B-B14F-4D97-AF65-F5344CB8AC3E}">
        <p14:creationId xmlns:p14="http://schemas.microsoft.com/office/powerpoint/2010/main" val="68874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F24034A-8989-4598-903E-410F36D4E62B}"/>
              </a:ext>
            </a:extLst>
          </p:cNvPr>
          <p:cNvSpPr>
            <a:spLocks noGrp="1"/>
          </p:cNvSpPr>
          <p:nvPr>
            <p:ph type="title"/>
          </p:nvPr>
        </p:nvSpPr>
        <p:spPr/>
        <p:txBody>
          <a:bodyPr/>
          <a:lstStyle/>
          <a:p>
            <a:endParaRPr lang="en-US"/>
          </a:p>
        </p:txBody>
      </p:sp>
      <p:sp>
        <p:nvSpPr>
          <p:cNvPr id="3" name="Espace réservé du contenu 2">
            <a:extLst>
              <a:ext uri="{FF2B5EF4-FFF2-40B4-BE49-F238E27FC236}">
                <a16:creationId xmlns:a16="http://schemas.microsoft.com/office/drawing/2014/main" id="{4F00DBBD-0DBA-4230-B040-2F06176DE790}"/>
              </a:ext>
            </a:extLst>
          </p:cNvPr>
          <p:cNvSpPr>
            <a:spLocks noGrp="1"/>
          </p:cNvSpPr>
          <p:nvPr>
            <p:ph idx="1"/>
          </p:nvPr>
        </p:nvSpPr>
        <p:spPr/>
        <p:txBody>
          <a:bodyPr/>
          <a:lstStyle/>
          <a:p>
            <a:endParaRPr lang="fr-FR" dirty="0"/>
          </a:p>
          <a:p>
            <a:endParaRPr lang="en-US" dirty="0"/>
          </a:p>
          <a:p>
            <a:endParaRPr lang="en-US" dirty="0"/>
          </a:p>
          <a:p>
            <a:pPr marL="0" indent="0" algn="ctr">
              <a:buNone/>
            </a:pPr>
            <a:r>
              <a:rPr lang="en-US" sz="4400" b="1" dirty="0">
                <a:solidFill>
                  <a:srgbClr val="0000CC"/>
                </a:solidFill>
              </a:rPr>
              <a:t>PRESENTATION DES DONNEES STATISTIQUES</a:t>
            </a:r>
          </a:p>
        </p:txBody>
      </p:sp>
    </p:spTree>
    <p:extLst>
      <p:ext uri="{BB962C8B-B14F-4D97-AF65-F5344CB8AC3E}">
        <p14:creationId xmlns:p14="http://schemas.microsoft.com/office/powerpoint/2010/main" val="22257064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9DDA59-EBD4-4BA0-9350-7147217BC85C}"/>
              </a:ext>
            </a:extLst>
          </p:cNvPr>
          <p:cNvSpPr>
            <a:spLocks noGrp="1"/>
          </p:cNvSpPr>
          <p:nvPr>
            <p:ph type="title"/>
          </p:nvPr>
        </p:nvSpPr>
        <p:spPr/>
        <p:txBody>
          <a:bodyPr/>
          <a:lstStyle/>
          <a:p>
            <a:r>
              <a:rPr lang="fr-FR" b="1" dirty="0">
                <a:solidFill>
                  <a:srgbClr val="0000CC"/>
                </a:solidFill>
                <a:latin typeface="Arial Narrow" panose="020B0606020202030204" pitchFamily="34" charset="0"/>
                <a:ea typeface="+mn-ea"/>
                <a:cs typeface="+mn-cs"/>
              </a:rPr>
              <a:t>Le Potentiel électoral à l’intérieur du pays</a:t>
            </a:r>
            <a:endParaRPr lang="en-US" dirty="0"/>
          </a:p>
        </p:txBody>
      </p:sp>
      <p:sp>
        <p:nvSpPr>
          <p:cNvPr id="3" name="Espace réservé du contenu 2">
            <a:extLst>
              <a:ext uri="{FF2B5EF4-FFF2-40B4-BE49-F238E27FC236}">
                <a16:creationId xmlns:a16="http://schemas.microsoft.com/office/drawing/2014/main" id="{9257AF25-2F7D-47CA-94CF-FA12EE766852}"/>
              </a:ext>
            </a:extLst>
          </p:cNvPr>
          <p:cNvSpPr>
            <a:spLocks noGrp="1"/>
          </p:cNvSpPr>
          <p:nvPr>
            <p:ph idx="1"/>
          </p:nvPr>
        </p:nvSpPr>
        <p:spPr/>
        <p:txBody>
          <a:bodyPr>
            <a:normAutofit lnSpcReduction="10000"/>
          </a:bodyPr>
          <a:lstStyle/>
          <a:p>
            <a:r>
              <a:rPr lang="fr-FR" sz="3200" b="1" dirty="0">
                <a:effectLst/>
                <a:latin typeface="Arial Narrow" panose="020B0606020202030204" pitchFamily="34" charset="0"/>
                <a:ea typeface="Calibri" panose="020F0502020204030204" pitchFamily="34" charset="0"/>
              </a:rPr>
              <a:t>10 078 737 (</a:t>
            </a:r>
            <a:r>
              <a:rPr lang="fr-FR" sz="3200" dirty="0">
                <a:effectLst/>
                <a:latin typeface="Arial Narrow" panose="020B0606020202030204" pitchFamily="34" charset="0"/>
                <a:ea typeface="Calibri" panose="020F0502020204030204" pitchFamily="34" charset="0"/>
              </a:rPr>
              <a:t>4 532 243 hommes et 5 546 494  femmes) burkinabè avaient 18 ans révolus au démarrage des opérations de révision des listes électorales</a:t>
            </a:r>
          </a:p>
          <a:p>
            <a:pPr marL="0" indent="0">
              <a:buNone/>
            </a:pPr>
            <a:endParaRPr lang="fr-FR" sz="3200" dirty="0">
              <a:effectLst/>
              <a:latin typeface="Arial Narrow" panose="020B0606020202030204" pitchFamily="34" charset="0"/>
              <a:ea typeface="Calibri" panose="020F0502020204030204" pitchFamily="34" charset="0"/>
            </a:endParaRPr>
          </a:p>
          <a:p>
            <a:r>
              <a:rPr lang="fr-FR" sz="3200" dirty="0">
                <a:latin typeface="Arial Narrow" panose="020B0606020202030204" pitchFamily="34" charset="0"/>
                <a:ea typeface="Calibri" panose="020F0502020204030204" pitchFamily="34" charset="0"/>
              </a:rPr>
              <a:t>Les régions du Centre, des Hauts Bassins et la Boucle du Mouhoun ont le potentiel le plus important </a:t>
            </a:r>
          </a:p>
          <a:p>
            <a:pPr marL="0" indent="0">
              <a:buNone/>
            </a:pPr>
            <a:endParaRPr lang="fr-FR" sz="3200" dirty="0">
              <a:effectLst/>
              <a:latin typeface="Arial Narrow" panose="020B0606020202030204" pitchFamily="34" charset="0"/>
              <a:ea typeface="Calibri" panose="020F0502020204030204" pitchFamily="34" charset="0"/>
            </a:endParaRPr>
          </a:p>
          <a:p>
            <a:r>
              <a:rPr lang="fr-FR" sz="3200" b="1" dirty="0">
                <a:effectLst/>
                <a:latin typeface="Arial Narrow" panose="020B0606020202030204" pitchFamily="34" charset="0"/>
                <a:ea typeface="Calibri" panose="020F0502020204030204" pitchFamily="34" charset="0"/>
              </a:rPr>
              <a:t>5 539 031 </a:t>
            </a:r>
            <a:r>
              <a:rPr lang="fr-FR" sz="3200" dirty="0">
                <a:latin typeface="Arial Narrow" panose="020B0606020202030204" pitchFamily="34" charset="0"/>
                <a:ea typeface="Calibri" panose="020F0502020204030204" pitchFamily="34" charset="0"/>
              </a:rPr>
              <a:t>inscrits sur le fichier électoral avant la révision des listes électorales de 2020</a:t>
            </a:r>
          </a:p>
          <a:p>
            <a:pPr marL="0" indent="0">
              <a:buNone/>
            </a:pPr>
            <a:endParaRPr lang="fr-FR" sz="1800" dirty="0">
              <a:latin typeface="Times New Roman" panose="02020603050405020304" pitchFamily="18" charset="0"/>
            </a:endParaRPr>
          </a:p>
        </p:txBody>
      </p:sp>
    </p:spTree>
    <p:extLst>
      <p:ext uri="{BB962C8B-B14F-4D97-AF65-F5344CB8AC3E}">
        <p14:creationId xmlns:p14="http://schemas.microsoft.com/office/powerpoint/2010/main" val="112483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0399C1-7D29-47C3-B718-26DF3E3E91F8}"/>
              </a:ext>
            </a:extLst>
          </p:cNvPr>
          <p:cNvSpPr>
            <a:spLocks noGrp="1"/>
          </p:cNvSpPr>
          <p:nvPr>
            <p:ph type="title"/>
          </p:nvPr>
        </p:nvSpPr>
        <p:spPr/>
        <p:txBody>
          <a:bodyPr/>
          <a:lstStyle/>
          <a:p>
            <a:r>
              <a:rPr lang="fr-FR" b="1" dirty="0">
                <a:solidFill>
                  <a:srgbClr val="0000CC"/>
                </a:solidFill>
                <a:latin typeface="Arial Narrow" panose="020B0606020202030204" pitchFamily="34" charset="0"/>
                <a:ea typeface="+mn-ea"/>
                <a:cs typeface="+mn-cs"/>
              </a:rPr>
              <a:t>Le Potentiel électoral de la diaspora</a:t>
            </a:r>
            <a:endParaRPr lang="en-US" dirty="0"/>
          </a:p>
        </p:txBody>
      </p:sp>
      <p:sp>
        <p:nvSpPr>
          <p:cNvPr id="3" name="Espace réservé du contenu 2">
            <a:extLst>
              <a:ext uri="{FF2B5EF4-FFF2-40B4-BE49-F238E27FC236}">
                <a16:creationId xmlns:a16="http://schemas.microsoft.com/office/drawing/2014/main" id="{C787612E-02FD-4EEF-86E5-A8AD09122F44}"/>
              </a:ext>
            </a:extLst>
          </p:cNvPr>
          <p:cNvSpPr>
            <a:spLocks noGrp="1"/>
          </p:cNvSpPr>
          <p:nvPr>
            <p:ph idx="1"/>
          </p:nvPr>
        </p:nvSpPr>
        <p:spPr>
          <a:xfrm>
            <a:off x="238125" y="1425575"/>
            <a:ext cx="11010900" cy="5175250"/>
          </a:xfrm>
        </p:spPr>
        <p:txBody>
          <a:bodyPr>
            <a:normAutofit fontScale="92500" lnSpcReduction="20000"/>
          </a:bodyPr>
          <a:lstStyle/>
          <a:p>
            <a:r>
              <a:rPr lang="fr-FR" dirty="0">
                <a:effectLst/>
                <a:latin typeface="Arial Narrow" panose="020B0606020202030204" pitchFamily="34" charset="0"/>
                <a:ea typeface="Calibri" panose="020F0502020204030204" pitchFamily="34" charset="0"/>
              </a:rPr>
              <a:t>article 48 al 5 Code électoral « …Sont également inscrits sur les listes électorales, les Burkinabè résidant à l’étranger et régulièrement immatriculés à l’Ambassade ou au consulat général dans les pays de leur résidence ».</a:t>
            </a:r>
          </a:p>
          <a:p>
            <a:pPr marL="0" indent="0">
              <a:buNone/>
            </a:pPr>
            <a:endParaRPr lang="fr-FR" dirty="0">
              <a:effectLst/>
              <a:latin typeface="Arial Narrow" panose="020B0606020202030204" pitchFamily="34" charset="0"/>
              <a:ea typeface="Calibri" panose="020F0502020204030204" pitchFamily="34" charset="0"/>
            </a:endParaRPr>
          </a:p>
          <a:p>
            <a:r>
              <a:rPr lang="fr-FR" sz="2800" dirty="0">
                <a:latin typeface="Arial Narrow" panose="020B0606020202030204" pitchFamily="34" charset="0"/>
              </a:rPr>
              <a:t>Article 72 code électoral: « A l’étranger, il est créé un bureau de vote dans chaque ambassade et/ou consulat général dont la juridiction diplomatique compte </a:t>
            </a:r>
            <a:r>
              <a:rPr lang="fr-FR" sz="2800" b="1" dirty="0">
                <a:latin typeface="Arial Narrow" panose="020B0606020202030204" pitchFamily="34" charset="0"/>
              </a:rPr>
              <a:t>au moins cinq cents  Burkinabè immatriculés</a:t>
            </a:r>
            <a:r>
              <a:rPr lang="fr-FR" sz="2800" dirty="0">
                <a:latin typeface="Arial Narrow" panose="020B0606020202030204" pitchFamily="34" charset="0"/>
              </a:rPr>
              <a:t>».</a:t>
            </a:r>
            <a:endParaRPr lang="fr-FR" dirty="0">
              <a:effectLst/>
              <a:latin typeface="Arial Narrow" panose="020B0606020202030204" pitchFamily="34" charset="0"/>
              <a:ea typeface="Calibri" panose="020F0502020204030204" pitchFamily="34" charset="0"/>
            </a:endParaRPr>
          </a:p>
          <a:p>
            <a:pPr marL="0" indent="0">
              <a:buNone/>
            </a:pPr>
            <a:endParaRPr lang="fr-FR" dirty="0">
              <a:effectLst/>
              <a:latin typeface="Arial Narrow" panose="020B0606020202030204" pitchFamily="34" charset="0"/>
              <a:ea typeface="Calibri" panose="020F0502020204030204" pitchFamily="34" charset="0"/>
            </a:endParaRPr>
          </a:p>
          <a:p>
            <a:r>
              <a:rPr lang="fr-FR" b="1" dirty="0">
                <a:latin typeface="Arial Narrow" panose="020B0606020202030204" pitchFamily="34" charset="0"/>
              </a:rPr>
              <a:t>1 237 675 </a:t>
            </a:r>
            <a:r>
              <a:rPr lang="fr-FR" dirty="0">
                <a:latin typeface="Arial Narrow" panose="020B0606020202030204" pitchFamily="34" charset="0"/>
              </a:rPr>
              <a:t>Burkinabè immatriculés dans les Ambassades et consulats et donc pouvaient potentiellement figurer sur les listes électorales</a:t>
            </a:r>
          </a:p>
          <a:p>
            <a:pPr marL="0" indent="0">
              <a:buNone/>
            </a:pPr>
            <a:endParaRPr lang="fr-FR" dirty="0">
              <a:latin typeface="Arial Narrow" panose="020B0606020202030204" pitchFamily="34" charset="0"/>
            </a:endParaRPr>
          </a:p>
          <a:p>
            <a:r>
              <a:rPr lang="fr-FR" dirty="0">
                <a:latin typeface="Arial Narrow" panose="020B0606020202030204" pitchFamily="34" charset="0"/>
              </a:rPr>
              <a:t>La Côte d’ivoire (</a:t>
            </a:r>
            <a:r>
              <a:rPr lang="fr-FR" b="1" dirty="0">
                <a:latin typeface="Arial Narrow" panose="020B0606020202030204" pitchFamily="34" charset="0"/>
              </a:rPr>
              <a:t>1 156 863</a:t>
            </a:r>
            <a:r>
              <a:rPr lang="fr-FR" dirty="0">
                <a:latin typeface="Arial Narrow" panose="020B0606020202030204" pitchFamily="34" charset="0"/>
              </a:rPr>
              <a:t>): potentiel le plus important suivi du Mali (</a:t>
            </a:r>
            <a:r>
              <a:rPr lang="fr-FR" b="1" dirty="0">
                <a:latin typeface="Arial Narrow" panose="020B0606020202030204" pitchFamily="34" charset="0"/>
              </a:rPr>
              <a:t>32 391</a:t>
            </a:r>
            <a:r>
              <a:rPr lang="fr-FR" dirty="0">
                <a:latin typeface="Arial Narrow" panose="020B0606020202030204" pitchFamily="34" charset="0"/>
              </a:rPr>
              <a:t>) et de la France (</a:t>
            </a:r>
            <a:r>
              <a:rPr lang="fr-FR" b="1" dirty="0">
                <a:latin typeface="Arial Narrow" panose="020B0606020202030204" pitchFamily="34" charset="0"/>
              </a:rPr>
              <a:t>8 019</a:t>
            </a:r>
            <a:r>
              <a:rPr lang="fr-FR" dirty="0">
                <a:latin typeface="Arial Narrow" panose="020B0606020202030204" pitchFamily="34" charset="0"/>
              </a:rPr>
              <a:t>)</a:t>
            </a:r>
          </a:p>
          <a:p>
            <a:r>
              <a:rPr lang="fr-FR" dirty="0">
                <a:latin typeface="Arial Narrow" panose="020B0606020202030204" pitchFamily="34" charset="0"/>
              </a:rPr>
              <a:t>Un potentiel des 18 ans révolus beaucoup plus important certes</a:t>
            </a:r>
          </a:p>
          <a:p>
            <a:endParaRPr lang="en-US" sz="3600" dirty="0">
              <a:latin typeface="Arial Narrow" panose="020B0606020202030204" pitchFamily="34" charset="0"/>
            </a:endParaRPr>
          </a:p>
        </p:txBody>
      </p:sp>
    </p:spTree>
    <p:extLst>
      <p:ext uri="{BB962C8B-B14F-4D97-AF65-F5344CB8AC3E}">
        <p14:creationId xmlns:p14="http://schemas.microsoft.com/office/powerpoint/2010/main" val="3681848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2487</TotalTime>
  <Words>2328</Words>
  <Application>Microsoft Office PowerPoint</Application>
  <PresentationFormat>Grand écran</PresentationFormat>
  <Paragraphs>358</Paragraphs>
  <Slides>35</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35</vt:i4>
      </vt:variant>
    </vt:vector>
  </HeadingPairs>
  <TitlesOfParts>
    <vt:vector size="42" baseType="lpstr">
      <vt:lpstr>Arial</vt:lpstr>
      <vt:lpstr>Arial Narrow</vt:lpstr>
      <vt:lpstr>Calibri</vt:lpstr>
      <vt:lpstr>Calibri Light</vt:lpstr>
      <vt:lpstr>Times New Roman</vt:lpstr>
      <vt:lpstr>Wingdings</vt:lpstr>
      <vt:lpstr>Thème Office</vt:lpstr>
      <vt:lpstr>Présentation PowerPoint</vt:lpstr>
      <vt:lpstr>Plan</vt:lpstr>
      <vt:lpstr>Présentation PowerPoint</vt:lpstr>
      <vt:lpstr>Présentation PowerPoint</vt:lpstr>
      <vt:lpstr> Aperçu méthodologique</vt:lpstr>
      <vt:lpstr>Limites du document</vt:lpstr>
      <vt:lpstr>Présentation PowerPoint</vt:lpstr>
      <vt:lpstr>Le Potentiel électoral à l’intérieur du pays</vt:lpstr>
      <vt:lpstr>Le Potentiel électoral de la diaspora</vt:lpstr>
      <vt:lpstr>La révision des listes électorales de 2020</vt:lpstr>
      <vt:lpstr>Total des inscrits sur le fichier électoral</vt:lpstr>
      <vt:lpstr>Les inscrits de l’intérieur vs potentiel électoral</vt:lpstr>
      <vt:lpstr>Les inscrits de la diaspora</vt:lpstr>
      <vt:lpstr>Les Bureaux de vote</vt:lpstr>
      <vt:lpstr>Nombre et taux de participation à l’élection présidentielle</vt:lpstr>
      <vt:lpstr>situation du taux de participation selon le sexe à l’élection présidentielle</vt:lpstr>
      <vt:lpstr>Taux de participation à l’intérieur du Pays</vt:lpstr>
      <vt:lpstr>Présentation PowerPoint</vt:lpstr>
      <vt:lpstr>Les bulletins nuls </vt:lpstr>
      <vt:lpstr>Nombre de bulletins nuls par région lors de l’élection présidentielle à l’intérieur</vt:lpstr>
      <vt:lpstr>Nombre de bulletins nuls par région lors de l’élection présidentielle de la diaspora</vt:lpstr>
      <vt:lpstr>Les candidatures</vt:lpstr>
      <vt:lpstr>Les résultats de l’élection présidentielle</vt:lpstr>
      <vt:lpstr>A l’extérieur</vt:lpstr>
      <vt:lpstr>Résultats définitifs</vt:lpstr>
      <vt:lpstr>Les résultats des législatives</vt:lpstr>
      <vt:lpstr>Présentation PowerPoint</vt:lpstr>
      <vt:lpstr>Liste de partis représentés à l’Assemblée nationale</vt:lpstr>
      <vt:lpstr>Présentation PowerPoint</vt:lpstr>
      <vt:lpstr>Le contentieux électoral</vt:lpstr>
      <vt:lpstr>Le contentieux pré-électoral traité par la CENI </vt:lpstr>
      <vt:lpstr>Le contentieux juridictionnel pré-électoral </vt:lpstr>
      <vt:lpstr>La gestion du contentieux post-électoral</vt:lpstr>
      <vt:lpstr>Le contentieux pénal des élections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Nana</dc:creator>
  <cp:lastModifiedBy>hp</cp:lastModifiedBy>
  <cp:revision>183</cp:revision>
  <dcterms:created xsi:type="dcterms:W3CDTF">2020-07-26T05:03:56Z</dcterms:created>
  <dcterms:modified xsi:type="dcterms:W3CDTF">2021-05-11T21:43:15Z</dcterms:modified>
</cp:coreProperties>
</file>