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5" r:id="rId5"/>
    <p:sldId id="266" r:id="rId6"/>
    <p:sldId id="260" r:id="rId7"/>
    <p:sldId id="275" r:id="rId8"/>
    <p:sldId id="259" r:id="rId9"/>
    <p:sldId id="261" r:id="rId10"/>
    <p:sldId id="262" r:id="rId11"/>
    <p:sldId id="263" r:id="rId12"/>
    <p:sldId id="264"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757185-00F0-4330-B0F3-A5F252929AED}" type="doc">
      <dgm:prSet loTypeId="urn:microsoft.com/office/officeart/2005/8/layout/chevron1" loCatId="process" qsTypeId="urn:microsoft.com/office/officeart/2005/8/quickstyle/simple1" qsCatId="simple" csTypeId="urn:microsoft.com/office/officeart/2005/8/colors/colorful1#1" csCatId="colorful" phldr="1"/>
      <dgm:spPr/>
    </dgm:pt>
    <dgm:pt modelId="{F6F340F3-08A6-405E-AD25-30E32D1B9194}">
      <dgm:prSet phldrT="[Text]"/>
      <dgm:spPr/>
      <dgm:t>
        <a:bodyPr/>
        <a:lstStyle/>
        <a:p>
          <a:r>
            <a:rPr lang="fr-FR" smtClean="0"/>
            <a:t>Décision d’extraire</a:t>
          </a:r>
          <a:endParaRPr lang="fr-FR" dirty="0"/>
        </a:p>
      </dgm:t>
    </dgm:pt>
    <dgm:pt modelId="{6E2CDD4E-F1A7-41EF-BE1A-1DEA8BEE811B}" type="parTrans" cxnId="{6DF2B07D-D942-4179-A922-8872A6DCC1D7}">
      <dgm:prSet/>
      <dgm:spPr/>
      <dgm:t>
        <a:bodyPr/>
        <a:lstStyle/>
        <a:p>
          <a:endParaRPr lang="fr-FR"/>
        </a:p>
      </dgm:t>
    </dgm:pt>
    <dgm:pt modelId="{71851E64-0748-4F69-A611-874C13C99901}" type="sibTrans" cxnId="{6DF2B07D-D942-4179-A922-8872A6DCC1D7}">
      <dgm:prSet/>
      <dgm:spPr/>
      <dgm:t>
        <a:bodyPr/>
        <a:lstStyle/>
        <a:p>
          <a:endParaRPr lang="fr-FR"/>
        </a:p>
      </dgm:t>
    </dgm:pt>
    <dgm:pt modelId="{7DCFC3E7-1A2E-4FE6-B702-EDFB20EAD0D6}">
      <dgm:prSet phldrT="[Text]"/>
      <dgm:spPr/>
      <dgm:t>
        <a:bodyPr/>
        <a:lstStyle/>
        <a:p>
          <a:r>
            <a:rPr lang="fr-FR" dirty="0" smtClean="0"/>
            <a:t>Contrats et concessions</a:t>
          </a:r>
          <a:endParaRPr lang="fr-FR" dirty="0"/>
        </a:p>
      </dgm:t>
    </dgm:pt>
    <dgm:pt modelId="{639D634B-BA41-49D0-A3A2-893F5561DC05}" type="parTrans" cxnId="{9497A6C4-4AC8-4200-99F7-DB3CCA84BA11}">
      <dgm:prSet/>
      <dgm:spPr/>
      <dgm:t>
        <a:bodyPr/>
        <a:lstStyle/>
        <a:p>
          <a:endParaRPr lang="fr-FR"/>
        </a:p>
      </dgm:t>
    </dgm:pt>
    <dgm:pt modelId="{1F03EA6E-8060-4782-893A-3A0C95697F33}" type="sibTrans" cxnId="{9497A6C4-4AC8-4200-99F7-DB3CCA84BA11}">
      <dgm:prSet/>
      <dgm:spPr/>
      <dgm:t>
        <a:bodyPr/>
        <a:lstStyle/>
        <a:p>
          <a:endParaRPr lang="fr-FR"/>
        </a:p>
      </dgm:t>
    </dgm:pt>
    <dgm:pt modelId="{013FFFD9-716C-4CF2-9238-0CA244E9BD75}">
      <dgm:prSet phldrT="[Text]"/>
      <dgm:spPr/>
      <dgm:t>
        <a:bodyPr/>
        <a:lstStyle/>
        <a:p>
          <a:r>
            <a:rPr lang="fr-FR" dirty="0" smtClean="0"/>
            <a:t>Conditions fiscales</a:t>
          </a:r>
          <a:endParaRPr lang="fr-FR" dirty="0"/>
        </a:p>
      </dgm:t>
    </dgm:pt>
    <dgm:pt modelId="{FEBBC3BB-B360-401F-8396-BBA758093397}" type="parTrans" cxnId="{A639D7F2-CA0E-4B78-8E3D-1FF65713EF66}">
      <dgm:prSet/>
      <dgm:spPr/>
      <dgm:t>
        <a:bodyPr/>
        <a:lstStyle/>
        <a:p>
          <a:endParaRPr lang="fr-FR"/>
        </a:p>
      </dgm:t>
    </dgm:pt>
    <dgm:pt modelId="{2F89A229-571F-4C03-BE55-32C2642ABB5E}" type="sibTrans" cxnId="{A639D7F2-CA0E-4B78-8E3D-1FF65713EF66}">
      <dgm:prSet/>
      <dgm:spPr/>
      <dgm:t>
        <a:bodyPr/>
        <a:lstStyle/>
        <a:p>
          <a:endParaRPr lang="fr-FR"/>
        </a:p>
      </dgm:t>
    </dgm:pt>
    <dgm:pt modelId="{B3DCB63C-8D86-4DE7-B857-86C9D77705D0}">
      <dgm:prSet/>
      <dgm:spPr/>
      <dgm:t>
        <a:bodyPr/>
        <a:lstStyle/>
        <a:p>
          <a:r>
            <a:rPr lang="fr-FR" dirty="0" smtClean="0"/>
            <a:t>Gestion de la volatilité</a:t>
          </a:r>
          <a:endParaRPr lang="fr-FR" dirty="0"/>
        </a:p>
      </dgm:t>
    </dgm:pt>
    <dgm:pt modelId="{981FD2E6-13FA-40B4-8665-5F040939B9ED}" type="parTrans" cxnId="{00C46526-1497-4379-90FF-F988CA0985E8}">
      <dgm:prSet/>
      <dgm:spPr/>
      <dgm:t>
        <a:bodyPr/>
        <a:lstStyle/>
        <a:p>
          <a:endParaRPr lang="fr-FR"/>
        </a:p>
      </dgm:t>
    </dgm:pt>
    <dgm:pt modelId="{F47018C6-4B4D-4AE4-9663-0EA86D01BDDB}" type="sibTrans" cxnId="{00C46526-1497-4379-90FF-F988CA0985E8}">
      <dgm:prSet/>
      <dgm:spPr/>
      <dgm:t>
        <a:bodyPr/>
        <a:lstStyle/>
        <a:p>
          <a:endParaRPr lang="fr-FR"/>
        </a:p>
      </dgm:t>
    </dgm:pt>
    <dgm:pt modelId="{B1B2EB64-0C51-4263-95B9-E22D1040B0A0}">
      <dgm:prSet/>
      <dgm:spPr/>
      <dgm:t>
        <a:bodyPr/>
        <a:lstStyle/>
        <a:p>
          <a:r>
            <a:rPr lang="fr-FR" dirty="0" smtClean="0"/>
            <a:t>Collecte de revenus</a:t>
          </a:r>
          <a:endParaRPr lang="fr-FR" dirty="0"/>
        </a:p>
      </dgm:t>
    </dgm:pt>
    <dgm:pt modelId="{BC64B871-5B05-4C85-B768-41D240143D20}" type="parTrans" cxnId="{19A6E606-8C2E-47C2-A374-21036D206B52}">
      <dgm:prSet/>
      <dgm:spPr/>
      <dgm:t>
        <a:bodyPr/>
        <a:lstStyle/>
        <a:p>
          <a:endParaRPr lang="fr-FR"/>
        </a:p>
      </dgm:t>
    </dgm:pt>
    <dgm:pt modelId="{1C3D9AC5-BE67-4A14-9E69-0625AA86E647}" type="sibTrans" cxnId="{19A6E606-8C2E-47C2-A374-21036D206B52}">
      <dgm:prSet/>
      <dgm:spPr/>
      <dgm:t>
        <a:bodyPr/>
        <a:lstStyle/>
        <a:p>
          <a:endParaRPr lang="fr-FR"/>
        </a:p>
      </dgm:t>
    </dgm:pt>
    <dgm:pt modelId="{C5B20BD5-5290-4E71-886B-D06308547DDD}">
      <dgm:prSet/>
      <dgm:spPr/>
      <dgm:t>
        <a:bodyPr/>
        <a:lstStyle/>
        <a:p>
          <a:r>
            <a:rPr lang="fr-FR" dirty="0" smtClean="0"/>
            <a:t>Bonne dépenses des revenus</a:t>
          </a:r>
          <a:endParaRPr lang="fr-FR" dirty="0"/>
        </a:p>
      </dgm:t>
    </dgm:pt>
    <dgm:pt modelId="{1CB6D7F4-3209-4E03-BFCC-347967F22C6B}" type="parTrans" cxnId="{6A27B8B5-EA20-416C-A6F5-3A127D7637C9}">
      <dgm:prSet/>
      <dgm:spPr/>
      <dgm:t>
        <a:bodyPr/>
        <a:lstStyle/>
        <a:p>
          <a:endParaRPr lang="fr-FR"/>
        </a:p>
      </dgm:t>
    </dgm:pt>
    <dgm:pt modelId="{40324EA4-7E9C-4654-91A6-74C1A386D3BF}" type="sibTrans" cxnId="{6A27B8B5-EA20-416C-A6F5-3A127D7637C9}">
      <dgm:prSet/>
      <dgm:spPr/>
      <dgm:t>
        <a:bodyPr/>
        <a:lstStyle/>
        <a:p>
          <a:endParaRPr lang="fr-FR"/>
        </a:p>
      </dgm:t>
    </dgm:pt>
    <dgm:pt modelId="{C5401120-85DA-41C4-9085-EBF9B8C71BA7}">
      <dgm:prSet/>
      <dgm:spPr/>
      <dgm:t>
        <a:bodyPr/>
        <a:lstStyle/>
        <a:p>
          <a:r>
            <a:rPr lang="fr-FR" dirty="0" smtClean="0"/>
            <a:t>impact</a:t>
          </a:r>
          <a:endParaRPr lang="fr-FR" dirty="0"/>
        </a:p>
      </dgm:t>
    </dgm:pt>
    <dgm:pt modelId="{07A81B5D-2683-4F3D-83F1-F624D6467941}" type="parTrans" cxnId="{2B15954A-EC1E-4486-B099-5FC58F065A28}">
      <dgm:prSet/>
      <dgm:spPr/>
      <dgm:t>
        <a:bodyPr/>
        <a:lstStyle/>
        <a:p>
          <a:endParaRPr lang="fr-FR"/>
        </a:p>
      </dgm:t>
    </dgm:pt>
    <dgm:pt modelId="{A80AD70C-A6AD-43AD-9816-C135FB80FAB6}" type="sibTrans" cxnId="{2B15954A-EC1E-4486-B099-5FC58F065A28}">
      <dgm:prSet/>
      <dgm:spPr/>
      <dgm:t>
        <a:bodyPr/>
        <a:lstStyle/>
        <a:p>
          <a:endParaRPr lang="fr-FR"/>
        </a:p>
      </dgm:t>
    </dgm:pt>
    <dgm:pt modelId="{85B29933-9359-47F6-91BF-B9D83A34755C}" type="pres">
      <dgm:prSet presAssocID="{9E757185-00F0-4330-B0F3-A5F252929AED}" presName="Name0" presStyleCnt="0">
        <dgm:presLayoutVars>
          <dgm:dir/>
          <dgm:animLvl val="lvl"/>
          <dgm:resizeHandles val="exact"/>
        </dgm:presLayoutVars>
      </dgm:prSet>
      <dgm:spPr/>
    </dgm:pt>
    <dgm:pt modelId="{9EF34573-FE4A-4321-96FA-E5037FE52F14}" type="pres">
      <dgm:prSet presAssocID="{F6F340F3-08A6-405E-AD25-30E32D1B9194}" presName="parTxOnly" presStyleLbl="node1" presStyleIdx="0" presStyleCnt="7">
        <dgm:presLayoutVars>
          <dgm:chMax val="0"/>
          <dgm:chPref val="0"/>
          <dgm:bulletEnabled val="1"/>
        </dgm:presLayoutVars>
      </dgm:prSet>
      <dgm:spPr/>
      <dgm:t>
        <a:bodyPr/>
        <a:lstStyle/>
        <a:p>
          <a:endParaRPr lang="fr-FR"/>
        </a:p>
      </dgm:t>
    </dgm:pt>
    <dgm:pt modelId="{160633E5-D99E-4679-A31B-4596D249D065}" type="pres">
      <dgm:prSet presAssocID="{71851E64-0748-4F69-A611-874C13C99901}" presName="parTxOnlySpace" presStyleCnt="0"/>
      <dgm:spPr/>
    </dgm:pt>
    <dgm:pt modelId="{61E74B67-141F-4097-AD5C-62AF53102498}" type="pres">
      <dgm:prSet presAssocID="{7DCFC3E7-1A2E-4FE6-B702-EDFB20EAD0D6}" presName="parTxOnly" presStyleLbl="node1" presStyleIdx="1" presStyleCnt="7">
        <dgm:presLayoutVars>
          <dgm:chMax val="0"/>
          <dgm:chPref val="0"/>
          <dgm:bulletEnabled val="1"/>
        </dgm:presLayoutVars>
      </dgm:prSet>
      <dgm:spPr/>
      <dgm:t>
        <a:bodyPr/>
        <a:lstStyle/>
        <a:p>
          <a:endParaRPr lang="fr-FR"/>
        </a:p>
      </dgm:t>
    </dgm:pt>
    <dgm:pt modelId="{AFA675C6-061A-4F8B-8379-DC87CD53161F}" type="pres">
      <dgm:prSet presAssocID="{1F03EA6E-8060-4782-893A-3A0C95697F33}" presName="parTxOnlySpace" presStyleCnt="0"/>
      <dgm:spPr/>
    </dgm:pt>
    <dgm:pt modelId="{FFC24825-D488-4649-8E27-02BD0D994BDB}" type="pres">
      <dgm:prSet presAssocID="{013FFFD9-716C-4CF2-9238-0CA244E9BD75}" presName="parTxOnly" presStyleLbl="node1" presStyleIdx="2" presStyleCnt="7" custLinFactNeighborX="-3101" custLinFactNeighborY="-2531">
        <dgm:presLayoutVars>
          <dgm:chMax val="0"/>
          <dgm:chPref val="0"/>
          <dgm:bulletEnabled val="1"/>
        </dgm:presLayoutVars>
      </dgm:prSet>
      <dgm:spPr/>
      <dgm:t>
        <a:bodyPr/>
        <a:lstStyle/>
        <a:p>
          <a:endParaRPr lang="fr-FR"/>
        </a:p>
      </dgm:t>
    </dgm:pt>
    <dgm:pt modelId="{C9D8EBC4-BDEA-4C84-A897-10B89E521F18}" type="pres">
      <dgm:prSet presAssocID="{2F89A229-571F-4C03-BE55-32C2642ABB5E}" presName="parTxOnlySpace" presStyleCnt="0"/>
      <dgm:spPr/>
    </dgm:pt>
    <dgm:pt modelId="{08566647-6E51-40F7-B7A7-570B8E1C2E0C}" type="pres">
      <dgm:prSet presAssocID="{B1B2EB64-0C51-4263-95B9-E22D1040B0A0}" presName="parTxOnly" presStyleLbl="node1" presStyleIdx="3" presStyleCnt="7">
        <dgm:presLayoutVars>
          <dgm:chMax val="0"/>
          <dgm:chPref val="0"/>
          <dgm:bulletEnabled val="1"/>
        </dgm:presLayoutVars>
      </dgm:prSet>
      <dgm:spPr/>
      <dgm:t>
        <a:bodyPr/>
        <a:lstStyle/>
        <a:p>
          <a:endParaRPr lang="fr-FR"/>
        </a:p>
      </dgm:t>
    </dgm:pt>
    <dgm:pt modelId="{3EC40B2D-AFB5-4B2B-B332-EB998C982F51}" type="pres">
      <dgm:prSet presAssocID="{1C3D9AC5-BE67-4A14-9E69-0625AA86E647}" presName="parTxOnlySpace" presStyleCnt="0"/>
      <dgm:spPr/>
    </dgm:pt>
    <dgm:pt modelId="{6531A47E-E20C-4B56-9119-06B88B6ABF7F}" type="pres">
      <dgm:prSet presAssocID="{B3DCB63C-8D86-4DE7-B857-86C9D77705D0}" presName="parTxOnly" presStyleLbl="node1" presStyleIdx="4" presStyleCnt="7">
        <dgm:presLayoutVars>
          <dgm:chMax val="0"/>
          <dgm:chPref val="0"/>
          <dgm:bulletEnabled val="1"/>
        </dgm:presLayoutVars>
      </dgm:prSet>
      <dgm:spPr/>
      <dgm:t>
        <a:bodyPr/>
        <a:lstStyle/>
        <a:p>
          <a:endParaRPr lang="fr-FR"/>
        </a:p>
      </dgm:t>
    </dgm:pt>
    <dgm:pt modelId="{5FA175E6-CFD8-4E85-9CEF-B6056895B238}" type="pres">
      <dgm:prSet presAssocID="{F47018C6-4B4D-4AE4-9663-0EA86D01BDDB}" presName="parTxOnlySpace" presStyleCnt="0"/>
      <dgm:spPr/>
    </dgm:pt>
    <dgm:pt modelId="{B6F4414F-E8EB-4A4E-B175-43B77A2E5624}" type="pres">
      <dgm:prSet presAssocID="{C5B20BD5-5290-4E71-886B-D06308547DDD}" presName="parTxOnly" presStyleLbl="node1" presStyleIdx="5" presStyleCnt="7">
        <dgm:presLayoutVars>
          <dgm:chMax val="0"/>
          <dgm:chPref val="0"/>
          <dgm:bulletEnabled val="1"/>
        </dgm:presLayoutVars>
      </dgm:prSet>
      <dgm:spPr/>
      <dgm:t>
        <a:bodyPr/>
        <a:lstStyle/>
        <a:p>
          <a:endParaRPr lang="fr-FR"/>
        </a:p>
      </dgm:t>
    </dgm:pt>
    <dgm:pt modelId="{C95D26B6-30A6-44CE-AB3D-D47F748B3C0D}" type="pres">
      <dgm:prSet presAssocID="{40324EA4-7E9C-4654-91A6-74C1A386D3BF}" presName="parTxOnlySpace" presStyleCnt="0"/>
      <dgm:spPr/>
    </dgm:pt>
    <dgm:pt modelId="{C52CC292-89AE-4608-BCB4-7ABAD4DF5F44}" type="pres">
      <dgm:prSet presAssocID="{C5401120-85DA-41C4-9085-EBF9B8C71BA7}" presName="parTxOnly" presStyleLbl="node1" presStyleIdx="6" presStyleCnt="7" custLinFactNeighborX="-13333" custLinFactNeighborY="-3333">
        <dgm:presLayoutVars>
          <dgm:chMax val="0"/>
          <dgm:chPref val="0"/>
          <dgm:bulletEnabled val="1"/>
        </dgm:presLayoutVars>
      </dgm:prSet>
      <dgm:spPr/>
      <dgm:t>
        <a:bodyPr/>
        <a:lstStyle/>
        <a:p>
          <a:endParaRPr lang="fr-FR"/>
        </a:p>
      </dgm:t>
    </dgm:pt>
  </dgm:ptLst>
  <dgm:cxnLst>
    <dgm:cxn modelId="{105D98BD-9B71-40D0-921A-3F4190F07964}" type="presOf" srcId="{013FFFD9-716C-4CF2-9238-0CA244E9BD75}" destId="{FFC24825-D488-4649-8E27-02BD0D994BDB}" srcOrd="0" destOrd="0" presId="urn:microsoft.com/office/officeart/2005/8/layout/chevron1"/>
    <dgm:cxn modelId="{A639D7F2-CA0E-4B78-8E3D-1FF65713EF66}" srcId="{9E757185-00F0-4330-B0F3-A5F252929AED}" destId="{013FFFD9-716C-4CF2-9238-0CA244E9BD75}" srcOrd="2" destOrd="0" parTransId="{FEBBC3BB-B360-401F-8396-BBA758093397}" sibTransId="{2F89A229-571F-4C03-BE55-32C2642ABB5E}"/>
    <dgm:cxn modelId="{0244AEE0-B7F1-4E09-84EB-4DC72D2F7DC6}" type="presOf" srcId="{9E757185-00F0-4330-B0F3-A5F252929AED}" destId="{85B29933-9359-47F6-91BF-B9D83A34755C}" srcOrd="0" destOrd="0" presId="urn:microsoft.com/office/officeart/2005/8/layout/chevron1"/>
    <dgm:cxn modelId="{76E1E900-48EF-4886-A3B4-C38E61C2BDA9}" type="presOf" srcId="{7DCFC3E7-1A2E-4FE6-B702-EDFB20EAD0D6}" destId="{61E74B67-141F-4097-AD5C-62AF53102498}" srcOrd="0" destOrd="0" presId="urn:microsoft.com/office/officeart/2005/8/layout/chevron1"/>
    <dgm:cxn modelId="{DCD99044-F964-4DDC-807E-DF52172C530F}" type="presOf" srcId="{C5B20BD5-5290-4E71-886B-D06308547DDD}" destId="{B6F4414F-E8EB-4A4E-B175-43B77A2E5624}" srcOrd="0" destOrd="0" presId="urn:microsoft.com/office/officeart/2005/8/layout/chevron1"/>
    <dgm:cxn modelId="{19A6E606-8C2E-47C2-A374-21036D206B52}" srcId="{9E757185-00F0-4330-B0F3-A5F252929AED}" destId="{B1B2EB64-0C51-4263-95B9-E22D1040B0A0}" srcOrd="3" destOrd="0" parTransId="{BC64B871-5B05-4C85-B768-41D240143D20}" sibTransId="{1C3D9AC5-BE67-4A14-9E69-0625AA86E647}"/>
    <dgm:cxn modelId="{0D1070C0-7370-48AB-904D-8BCD0AB65741}" type="presOf" srcId="{B1B2EB64-0C51-4263-95B9-E22D1040B0A0}" destId="{08566647-6E51-40F7-B7A7-570B8E1C2E0C}" srcOrd="0" destOrd="0" presId="urn:microsoft.com/office/officeart/2005/8/layout/chevron1"/>
    <dgm:cxn modelId="{9497A6C4-4AC8-4200-99F7-DB3CCA84BA11}" srcId="{9E757185-00F0-4330-B0F3-A5F252929AED}" destId="{7DCFC3E7-1A2E-4FE6-B702-EDFB20EAD0D6}" srcOrd="1" destOrd="0" parTransId="{639D634B-BA41-49D0-A3A2-893F5561DC05}" sibTransId="{1F03EA6E-8060-4782-893A-3A0C95697F33}"/>
    <dgm:cxn modelId="{00C46526-1497-4379-90FF-F988CA0985E8}" srcId="{9E757185-00F0-4330-B0F3-A5F252929AED}" destId="{B3DCB63C-8D86-4DE7-B857-86C9D77705D0}" srcOrd="4" destOrd="0" parTransId="{981FD2E6-13FA-40B4-8665-5F040939B9ED}" sibTransId="{F47018C6-4B4D-4AE4-9663-0EA86D01BDDB}"/>
    <dgm:cxn modelId="{BFFBA289-EFCA-476D-B366-E52A64D1A81B}" type="presOf" srcId="{B3DCB63C-8D86-4DE7-B857-86C9D77705D0}" destId="{6531A47E-E20C-4B56-9119-06B88B6ABF7F}" srcOrd="0" destOrd="0" presId="urn:microsoft.com/office/officeart/2005/8/layout/chevron1"/>
    <dgm:cxn modelId="{6A27B8B5-EA20-416C-A6F5-3A127D7637C9}" srcId="{9E757185-00F0-4330-B0F3-A5F252929AED}" destId="{C5B20BD5-5290-4E71-886B-D06308547DDD}" srcOrd="5" destOrd="0" parTransId="{1CB6D7F4-3209-4E03-BFCC-347967F22C6B}" sibTransId="{40324EA4-7E9C-4654-91A6-74C1A386D3BF}"/>
    <dgm:cxn modelId="{900BCF80-DD98-4D78-B11C-87DDF6484A07}" type="presOf" srcId="{C5401120-85DA-41C4-9085-EBF9B8C71BA7}" destId="{C52CC292-89AE-4608-BCB4-7ABAD4DF5F44}" srcOrd="0" destOrd="0" presId="urn:microsoft.com/office/officeart/2005/8/layout/chevron1"/>
    <dgm:cxn modelId="{2B15954A-EC1E-4486-B099-5FC58F065A28}" srcId="{9E757185-00F0-4330-B0F3-A5F252929AED}" destId="{C5401120-85DA-41C4-9085-EBF9B8C71BA7}" srcOrd="6" destOrd="0" parTransId="{07A81B5D-2683-4F3D-83F1-F624D6467941}" sibTransId="{A80AD70C-A6AD-43AD-9816-C135FB80FAB6}"/>
    <dgm:cxn modelId="{F9BBE514-2EC3-4746-B95F-B9EDFC555952}" type="presOf" srcId="{F6F340F3-08A6-405E-AD25-30E32D1B9194}" destId="{9EF34573-FE4A-4321-96FA-E5037FE52F14}" srcOrd="0" destOrd="0" presId="urn:microsoft.com/office/officeart/2005/8/layout/chevron1"/>
    <dgm:cxn modelId="{6DF2B07D-D942-4179-A922-8872A6DCC1D7}" srcId="{9E757185-00F0-4330-B0F3-A5F252929AED}" destId="{F6F340F3-08A6-405E-AD25-30E32D1B9194}" srcOrd="0" destOrd="0" parTransId="{6E2CDD4E-F1A7-41EF-BE1A-1DEA8BEE811B}" sibTransId="{71851E64-0748-4F69-A611-874C13C99901}"/>
    <dgm:cxn modelId="{31E314DD-8C84-433B-B3EB-DFC5E2E003E3}" type="presParOf" srcId="{85B29933-9359-47F6-91BF-B9D83A34755C}" destId="{9EF34573-FE4A-4321-96FA-E5037FE52F14}" srcOrd="0" destOrd="0" presId="urn:microsoft.com/office/officeart/2005/8/layout/chevron1"/>
    <dgm:cxn modelId="{B55AB3D3-1C98-4CBA-8A53-EFC73FC164DE}" type="presParOf" srcId="{85B29933-9359-47F6-91BF-B9D83A34755C}" destId="{160633E5-D99E-4679-A31B-4596D249D065}" srcOrd="1" destOrd="0" presId="urn:microsoft.com/office/officeart/2005/8/layout/chevron1"/>
    <dgm:cxn modelId="{8E16F1D0-95FE-46AF-8791-9BBF8B6F3DFF}" type="presParOf" srcId="{85B29933-9359-47F6-91BF-B9D83A34755C}" destId="{61E74B67-141F-4097-AD5C-62AF53102498}" srcOrd="2" destOrd="0" presId="urn:microsoft.com/office/officeart/2005/8/layout/chevron1"/>
    <dgm:cxn modelId="{779B9086-7B96-4A2F-8D90-54E6503121EB}" type="presParOf" srcId="{85B29933-9359-47F6-91BF-B9D83A34755C}" destId="{AFA675C6-061A-4F8B-8379-DC87CD53161F}" srcOrd="3" destOrd="0" presId="urn:microsoft.com/office/officeart/2005/8/layout/chevron1"/>
    <dgm:cxn modelId="{D49A2F01-56BD-4288-9E8D-BD67F1A03337}" type="presParOf" srcId="{85B29933-9359-47F6-91BF-B9D83A34755C}" destId="{FFC24825-D488-4649-8E27-02BD0D994BDB}" srcOrd="4" destOrd="0" presId="urn:microsoft.com/office/officeart/2005/8/layout/chevron1"/>
    <dgm:cxn modelId="{8B294A0A-02E5-4903-811D-0625F1BC4984}" type="presParOf" srcId="{85B29933-9359-47F6-91BF-B9D83A34755C}" destId="{C9D8EBC4-BDEA-4C84-A897-10B89E521F18}" srcOrd="5" destOrd="0" presId="urn:microsoft.com/office/officeart/2005/8/layout/chevron1"/>
    <dgm:cxn modelId="{CE4EC37D-23C0-479D-B53E-34A999ABF4B6}" type="presParOf" srcId="{85B29933-9359-47F6-91BF-B9D83A34755C}" destId="{08566647-6E51-40F7-B7A7-570B8E1C2E0C}" srcOrd="6" destOrd="0" presId="urn:microsoft.com/office/officeart/2005/8/layout/chevron1"/>
    <dgm:cxn modelId="{3EAA2418-0136-43CA-B5DA-F7FDB2BB7444}" type="presParOf" srcId="{85B29933-9359-47F6-91BF-B9D83A34755C}" destId="{3EC40B2D-AFB5-4B2B-B332-EB998C982F51}" srcOrd="7" destOrd="0" presId="urn:microsoft.com/office/officeart/2005/8/layout/chevron1"/>
    <dgm:cxn modelId="{319F95D1-64A3-43CA-BF9D-C44EAA16FA0F}" type="presParOf" srcId="{85B29933-9359-47F6-91BF-B9D83A34755C}" destId="{6531A47E-E20C-4B56-9119-06B88B6ABF7F}" srcOrd="8" destOrd="0" presId="urn:microsoft.com/office/officeart/2005/8/layout/chevron1"/>
    <dgm:cxn modelId="{8B53D444-CC22-4D34-8C89-96228229E012}" type="presParOf" srcId="{85B29933-9359-47F6-91BF-B9D83A34755C}" destId="{5FA175E6-CFD8-4E85-9CEF-B6056895B238}" srcOrd="9" destOrd="0" presId="urn:microsoft.com/office/officeart/2005/8/layout/chevron1"/>
    <dgm:cxn modelId="{FD35BF1C-A594-408C-8E11-508F107D15A9}" type="presParOf" srcId="{85B29933-9359-47F6-91BF-B9D83A34755C}" destId="{B6F4414F-E8EB-4A4E-B175-43B77A2E5624}" srcOrd="10" destOrd="0" presId="urn:microsoft.com/office/officeart/2005/8/layout/chevron1"/>
    <dgm:cxn modelId="{DDDF3ADC-5F42-4EFF-8D31-7B62CA295392}" type="presParOf" srcId="{85B29933-9359-47F6-91BF-B9D83A34755C}" destId="{C95D26B6-30A6-44CE-AB3D-D47F748B3C0D}" srcOrd="11" destOrd="0" presId="urn:microsoft.com/office/officeart/2005/8/layout/chevron1"/>
    <dgm:cxn modelId="{8B9C9ECA-E3A3-4110-89E2-F4569FC039D5}" type="presParOf" srcId="{85B29933-9359-47F6-91BF-B9D83A34755C}" destId="{C52CC292-89AE-4608-BCB4-7ABAD4DF5F44}" srcOrd="1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D51356C-88FF-4235-817D-5BDAA0CEC986}" type="datetimeFigureOut">
              <a:rPr lang="fr-FR" smtClean="0"/>
              <a:t>16/01/2014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E2159F-7B67-495B-A701-87156DC5150B}" type="slidenum">
              <a:rPr lang="fr-FR" smtClean="0"/>
              <a:t>‹N°›</a:t>
            </a:fld>
            <a:endParaRPr lang="fr-FR"/>
          </a:p>
        </p:txBody>
      </p:sp>
    </p:spTree>
    <p:extLst>
      <p:ext uri="{BB962C8B-B14F-4D97-AF65-F5344CB8AC3E}">
        <p14:creationId xmlns:p14="http://schemas.microsoft.com/office/powerpoint/2010/main" val="137640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51356C-88FF-4235-817D-5BDAA0CEC986}" type="datetimeFigureOut">
              <a:rPr lang="fr-FR" smtClean="0"/>
              <a:t>16/01/2014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E2159F-7B67-495B-A701-87156DC5150B}" type="slidenum">
              <a:rPr lang="fr-FR" smtClean="0"/>
              <a:t>‹N°›</a:t>
            </a:fld>
            <a:endParaRPr lang="fr-FR"/>
          </a:p>
        </p:txBody>
      </p:sp>
    </p:spTree>
    <p:extLst>
      <p:ext uri="{BB962C8B-B14F-4D97-AF65-F5344CB8AC3E}">
        <p14:creationId xmlns:p14="http://schemas.microsoft.com/office/powerpoint/2010/main" val="51255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51356C-88FF-4235-817D-5BDAA0CEC986}" type="datetimeFigureOut">
              <a:rPr lang="fr-FR" smtClean="0"/>
              <a:t>16/01/2014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E2159F-7B67-495B-A701-87156DC5150B}" type="slidenum">
              <a:rPr lang="fr-FR" smtClean="0"/>
              <a:t>‹N°›</a:t>
            </a:fld>
            <a:endParaRPr lang="fr-FR"/>
          </a:p>
        </p:txBody>
      </p:sp>
    </p:spTree>
    <p:extLst>
      <p:ext uri="{BB962C8B-B14F-4D97-AF65-F5344CB8AC3E}">
        <p14:creationId xmlns:p14="http://schemas.microsoft.com/office/powerpoint/2010/main" val="161073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51356C-88FF-4235-817D-5BDAA0CEC986}" type="datetimeFigureOut">
              <a:rPr lang="fr-FR" smtClean="0"/>
              <a:t>16/01/2014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E2159F-7B67-495B-A701-87156DC5150B}" type="slidenum">
              <a:rPr lang="fr-FR" smtClean="0"/>
              <a:t>‹N°›</a:t>
            </a:fld>
            <a:endParaRPr lang="fr-FR"/>
          </a:p>
        </p:txBody>
      </p:sp>
    </p:spTree>
    <p:extLst>
      <p:ext uri="{BB962C8B-B14F-4D97-AF65-F5344CB8AC3E}">
        <p14:creationId xmlns:p14="http://schemas.microsoft.com/office/powerpoint/2010/main" val="120056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D51356C-88FF-4235-817D-5BDAA0CEC986}" type="datetimeFigureOut">
              <a:rPr lang="fr-FR" smtClean="0"/>
              <a:t>16/01/2014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E2159F-7B67-495B-A701-87156DC5150B}" type="slidenum">
              <a:rPr lang="fr-FR" smtClean="0"/>
              <a:t>‹N°›</a:t>
            </a:fld>
            <a:endParaRPr lang="fr-FR"/>
          </a:p>
        </p:txBody>
      </p:sp>
    </p:spTree>
    <p:extLst>
      <p:ext uri="{BB962C8B-B14F-4D97-AF65-F5344CB8AC3E}">
        <p14:creationId xmlns:p14="http://schemas.microsoft.com/office/powerpoint/2010/main" val="190643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D51356C-88FF-4235-817D-5BDAA0CEC986}" type="datetimeFigureOut">
              <a:rPr lang="fr-FR" smtClean="0"/>
              <a:t>16/01/2014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E2159F-7B67-495B-A701-87156DC5150B}" type="slidenum">
              <a:rPr lang="fr-FR" smtClean="0"/>
              <a:t>‹N°›</a:t>
            </a:fld>
            <a:endParaRPr lang="fr-FR"/>
          </a:p>
        </p:txBody>
      </p:sp>
    </p:spTree>
    <p:extLst>
      <p:ext uri="{BB962C8B-B14F-4D97-AF65-F5344CB8AC3E}">
        <p14:creationId xmlns:p14="http://schemas.microsoft.com/office/powerpoint/2010/main" val="278432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D51356C-88FF-4235-817D-5BDAA0CEC986}" type="datetimeFigureOut">
              <a:rPr lang="fr-FR" smtClean="0"/>
              <a:t>16/01/2014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4E2159F-7B67-495B-A701-87156DC5150B}" type="slidenum">
              <a:rPr lang="fr-FR" smtClean="0"/>
              <a:t>‹N°›</a:t>
            </a:fld>
            <a:endParaRPr lang="fr-FR"/>
          </a:p>
        </p:txBody>
      </p:sp>
    </p:spTree>
    <p:extLst>
      <p:ext uri="{BB962C8B-B14F-4D97-AF65-F5344CB8AC3E}">
        <p14:creationId xmlns:p14="http://schemas.microsoft.com/office/powerpoint/2010/main" val="368706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D51356C-88FF-4235-817D-5BDAA0CEC986}" type="datetimeFigureOut">
              <a:rPr lang="fr-FR" smtClean="0"/>
              <a:t>16/01/2014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4E2159F-7B67-495B-A701-87156DC5150B}" type="slidenum">
              <a:rPr lang="fr-FR" smtClean="0"/>
              <a:t>‹N°›</a:t>
            </a:fld>
            <a:endParaRPr lang="fr-FR"/>
          </a:p>
        </p:txBody>
      </p:sp>
    </p:spTree>
    <p:extLst>
      <p:ext uri="{BB962C8B-B14F-4D97-AF65-F5344CB8AC3E}">
        <p14:creationId xmlns:p14="http://schemas.microsoft.com/office/powerpoint/2010/main" val="2450425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D51356C-88FF-4235-817D-5BDAA0CEC986}" type="datetimeFigureOut">
              <a:rPr lang="fr-FR" smtClean="0"/>
              <a:t>16/01/2014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4E2159F-7B67-495B-A701-87156DC5150B}" type="slidenum">
              <a:rPr lang="fr-FR" smtClean="0"/>
              <a:t>‹N°›</a:t>
            </a:fld>
            <a:endParaRPr lang="fr-FR"/>
          </a:p>
        </p:txBody>
      </p:sp>
    </p:spTree>
    <p:extLst>
      <p:ext uri="{BB962C8B-B14F-4D97-AF65-F5344CB8AC3E}">
        <p14:creationId xmlns:p14="http://schemas.microsoft.com/office/powerpoint/2010/main" val="178576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D51356C-88FF-4235-817D-5BDAA0CEC986}" type="datetimeFigureOut">
              <a:rPr lang="fr-FR" smtClean="0"/>
              <a:t>16/01/2014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E2159F-7B67-495B-A701-87156DC5150B}" type="slidenum">
              <a:rPr lang="fr-FR" smtClean="0"/>
              <a:t>‹N°›</a:t>
            </a:fld>
            <a:endParaRPr lang="fr-FR"/>
          </a:p>
        </p:txBody>
      </p:sp>
    </p:spTree>
    <p:extLst>
      <p:ext uri="{BB962C8B-B14F-4D97-AF65-F5344CB8AC3E}">
        <p14:creationId xmlns:p14="http://schemas.microsoft.com/office/powerpoint/2010/main" val="3434461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D51356C-88FF-4235-817D-5BDAA0CEC986}" type="datetimeFigureOut">
              <a:rPr lang="fr-FR" smtClean="0"/>
              <a:t>16/01/2014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E2159F-7B67-495B-A701-87156DC5150B}" type="slidenum">
              <a:rPr lang="fr-FR" smtClean="0"/>
              <a:t>‹N°›</a:t>
            </a:fld>
            <a:endParaRPr lang="fr-FR"/>
          </a:p>
        </p:txBody>
      </p:sp>
    </p:spTree>
    <p:extLst>
      <p:ext uri="{BB962C8B-B14F-4D97-AF65-F5344CB8AC3E}">
        <p14:creationId xmlns:p14="http://schemas.microsoft.com/office/powerpoint/2010/main" val="367031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1356C-88FF-4235-817D-5BDAA0CEC986}" type="datetimeFigureOut">
              <a:rPr lang="fr-FR" smtClean="0"/>
              <a:t>16/01/2014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2159F-7B67-495B-A701-87156DC5150B}" type="slidenum">
              <a:rPr lang="fr-FR" smtClean="0"/>
              <a:t>‹N°›</a:t>
            </a:fld>
            <a:endParaRPr lang="fr-FR"/>
          </a:p>
        </p:txBody>
      </p:sp>
    </p:spTree>
    <p:extLst>
      <p:ext uri="{BB962C8B-B14F-4D97-AF65-F5344CB8AC3E}">
        <p14:creationId xmlns:p14="http://schemas.microsoft.com/office/powerpoint/2010/main" val="1901670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APERCU SUR LA GOUVERNANCE DES INDUSTRIES EXTRACTIVES</a:t>
            </a:r>
            <a:endParaRPr lang="fr-FR" dirty="0"/>
          </a:p>
        </p:txBody>
      </p:sp>
      <p:sp>
        <p:nvSpPr>
          <p:cNvPr id="3" name="Sous-titre 2"/>
          <p:cNvSpPr>
            <a:spLocks noGrp="1"/>
          </p:cNvSpPr>
          <p:nvPr>
            <p:ph type="subTitle" idx="1"/>
          </p:nvPr>
        </p:nvSpPr>
        <p:spPr/>
        <p:txBody>
          <a:bodyPr/>
          <a:lstStyle/>
          <a:p>
            <a:r>
              <a:rPr lang="fr-FR" dirty="0" smtClean="0"/>
              <a:t>Par </a:t>
            </a:r>
            <a:r>
              <a:rPr lang="fr-FR" dirty="0" err="1" smtClean="0"/>
              <a:t>Tiergou</a:t>
            </a:r>
            <a:r>
              <a:rPr lang="fr-FR" dirty="0" smtClean="0"/>
              <a:t> Pierre DABIRE</a:t>
            </a:r>
            <a:endParaRPr lang="fr-FR" dirty="0"/>
          </a:p>
        </p:txBody>
      </p:sp>
    </p:spTree>
    <p:extLst>
      <p:ext uri="{BB962C8B-B14F-4D97-AF65-F5344CB8AC3E}">
        <p14:creationId xmlns:p14="http://schemas.microsoft.com/office/powerpoint/2010/main" val="4018026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Notion</a:t>
            </a:r>
            <a:endParaRPr lang="fr-FR" dirty="0"/>
          </a:p>
        </p:txBody>
      </p:sp>
      <p:sp>
        <p:nvSpPr>
          <p:cNvPr id="3" name="Espace réservé du contenu 2"/>
          <p:cNvSpPr>
            <a:spLocks noGrp="1"/>
          </p:cNvSpPr>
          <p:nvPr>
            <p:ph idx="1"/>
          </p:nvPr>
        </p:nvSpPr>
        <p:spPr/>
        <p:txBody>
          <a:bodyPr/>
          <a:lstStyle/>
          <a:p>
            <a:r>
              <a:rPr lang="fr-FR" dirty="0" smtClean="0"/>
              <a:t>C’est sous l’angle de la gouvernance  c’est-à-dire de l’intervention des acteurs  que sont les acteurs des médias et de la société civile  que se situe notre propos</a:t>
            </a:r>
            <a:endParaRPr lang="fr-FR" dirty="0"/>
          </a:p>
        </p:txBody>
      </p:sp>
    </p:spTree>
    <p:extLst>
      <p:ext uri="{BB962C8B-B14F-4D97-AF65-F5344CB8AC3E}">
        <p14:creationId xmlns:p14="http://schemas.microsoft.com/office/powerpoint/2010/main" val="64311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II-Les différentes phases de la chaine de valeur des industries extractives.</a:t>
            </a:r>
            <a:endParaRPr lang="fr-F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4368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..II-Les différentes phases de</a:t>
            </a:r>
            <a:endParaRPr lang="fr-FR" dirty="0"/>
          </a:p>
        </p:txBody>
      </p:sp>
      <p:sp>
        <p:nvSpPr>
          <p:cNvPr id="3" name="Espace réservé du contenu 2"/>
          <p:cNvSpPr>
            <a:spLocks noGrp="1"/>
          </p:cNvSpPr>
          <p:nvPr>
            <p:ph idx="1"/>
          </p:nvPr>
        </p:nvSpPr>
        <p:spPr/>
        <p:txBody>
          <a:bodyPr/>
          <a:lstStyle/>
          <a:p>
            <a:r>
              <a:rPr lang="fr-FR" dirty="0" smtClean="0"/>
              <a:t>Trois phases principales</a:t>
            </a:r>
          </a:p>
          <a:p>
            <a:r>
              <a:rPr lang="fr-FR" dirty="0" smtClean="0"/>
              <a:t>L’amont minier </a:t>
            </a:r>
          </a:p>
          <a:p>
            <a:r>
              <a:rPr lang="fr-FR" dirty="0" smtClean="0"/>
              <a:t>L’exploitation</a:t>
            </a:r>
          </a:p>
          <a:p>
            <a:r>
              <a:rPr lang="fr-FR" dirty="0" smtClean="0"/>
              <a:t>La fermeture</a:t>
            </a:r>
            <a:endParaRPr lang="fr-FR" dirty="0"/>
          </a:p>
        </p:txBody>
      </p:sp>
    </p:spTree>
    <p:extLst>
      <p:ext uri="{BB962C8B-B14F-4D97-AF65-F5344CB8AC3E}">
        <p14:creationId xmlns:p14="http://schemas.microsoft.com/office/powerpoint/2010/main" val="3347550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A-l’Amont</a:t>
            </a:r>
            <a:r>
              <a:rPr lang="fr-FR" dirty="0" smtClean="0"/>
              <a:t> minier </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Toutes les opérations minières qui interviennent avant la mise en exploitation, essentiellement:</a:t>
            </a:r>
          </a:p>
          <a:p>
            <a:r>
              <a:rPr lang="fr-FR" dirty="0" smtClean="0"/>
              <a:t>La recherche</a:t>
            </a:r>
          </a:p>
          <a:p>
            <a:r>
              <a:rPr lang="fr-FR" dirty="0" smtClean="0"/>
              <a:t>Les études de faisabilité (technique, financière..), d’impacts social et environnemental… Ces études permettent à l’entreprise de déposer son dossier de permis d’exploitation et à l’Etat de décider</a:t>
            </a:r>
          </a:p>
          <a:p>
            <a:r>
              <a:rPr lang="fr-FR" dirty="0" smtClean="0"/>
              <a:t>La construction de l’usine: les questions environnementales, culturales, techniques sont déjà réglées</a:t>
            </a:r>
            <a:endParaRPr lang="fr-FR" dirty="0"/>
          </a:p>
        </p:txBody>
      </p:sp>
    </p:spTree>
    <p:extLst>
      <p:ext uri="{BB962C8B-B14F-4D97-AF65-F5344CB8AC3E}">
        <p14:creationId xmlns:p14="http://schemas.microsoft.com/office/powerpoint/2010/main" val="1502412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B-la phase d’exploitation</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Même en exploitation, la recherche continue pour l’ouverture  ou l’extension de la mine</a:t>
            </a:r>
          </a:p>
          <a:p>
            <a:r>
              <a:rPr lang="fr-FR" dirty="0" smtClean="0"/>
              <a:t>Production: quelle méthode de production, technologie à utiliser</a:t>
            </a:r>
          </a:p>
          <a:p>
            <a:r>
              <a:rPr lang="fr-FR" dirty="0" smtClean="0"/>
              <a:t>Transport: par avion, route, fer, bateau?</a:t>
            </a:r>
          </a:p>
          <a:p>
            <a:r>
              <a:rPr lang="fr-FR" dirty="0" smtClean="0"/>
              <a:t>Commercialisation: comment? Sur quel marché?</a:t>
            </a:r>
          </a:p>
          <a:p>
            <a:r>
              <a:rPr lang="fr-FR" dirty="0" smtClean="0"/>
              <a:t>Paiements des taxes, impôts…collecte des revenus</a:t>
            </a:r>
            <a:endParaRPr lang="fr-FR" dirty="0"/>
          </a:p>
        </p:txBody>
      </p:sp>
    </p:spTree>
    <p:extLst>
      <p:ext uri="{BB962C8B-B14F-4D97-AF65-F5344CB8AC3E}">
        <p14:creationId xmlns:p14="http://schemas.microsoft.com/office/powerpoint/2010/main" val="2515139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C-l’après</a:t>
            </a:r>
            <a:r>
              <a:rPr lang="fr-FR" dirty="0" smtClean="0"/>
              <a:t> mine</a:t>
            </a:r>
            <a:endParaRPr lang="fr-FR" dirty="0"/>
          </a:p>
        </p:txBody>
      </p:sp>
      <p:sp>
        <p:nvSpPr>
          <p:cNvPr id="3" name="Espace réservé du contenu 2"/>
          <p:cNvSpPr>
            <a:spLocks noGrp="1"/>
          </p:cNvSpPr>
          <p:nvPr>
            <p:ph idx="1"/>
          </p:nvPr>
        </p:nvSpPr>
        <p:spPr/>
        <p:txBody>
          <a:bodyPr/>
          <a:lstStyle/>
          <a:p>
            <a:r>
              <a:rPr lang="fr-FR" dirty="0" smtClean="0"/>
              <a:t>La fermeture de la mine pour une raison ou une autre ( épuisement du minerai, baisse drastique des cours….);</a:t>
            </a:r>
          </a:p>
          <a:p>
            <a:r>
              <a:rPr lang="fr-FR" dirty="0" smtClean="0"/>
              <a:t>Réhabilitation environnementale et sociale; par qui? L’entreprise? L’Etat? La collectivité territoriale? Une structure habilitée?</a:t>
            </a:r>
          </a:p>
          <a:p>
            <a:endParaRPr lang="fr-FR" dirty="0"/>
          </a:p>
        </p:txBody>
      </p:sp>
    </p:spTree>
    <p:extLst>
      <p:ext uri="{BB962C8B-B14F-4D97-AF65-F5344CB8AC3E}">
        <p14:creationId xmlns:p14="http://schemas.microsoft.com/office/powerpoint/2010/main" val="219737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II-Gestion des revenus</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 Dans beaucoup de pays africains, la gestion des revenus issus de la commercialisation des produits des industries extractives ne relève que du Président: Lybie sous Kadhafi, Gabon sous Bongo père, Congo …</a:t>
            </a:r>
          </a:p>
          <a:p>
            <a:r>
              <a:rPr lang="fr-FR" dirty="0" smtClean="0"/>
              <a:t>au Burkina Faso? un article récent décrit la galaxie des anciens ministres .</a:t>
            </a:r>
          </a:p>
          <a:p>
            <a:r>
              <a:rPr lang="fr-FR" dirty="0" smtClean="0"/>
              <a:t>Le budget de l’Etat ne recevant que ce que le Président veut lui allouer.</a:t>
            </a:r>
          </a:p>
          <a:p>
            <a:r>
              <a:rPr lang="fr-FR" dirty="0" smtClean="0"/>
              <a:t>Création de fonds (génération future, séquestre, d’investissements..)</a:t>
            </a:r>
          </a:p>
          <a:p>
            <a:r>
              <a:rPr lang="fr-FR" dirty="0" smtClean="0"/>
              <a:t>La mal</a:t>
            </a:r>
            <a:r>
              <a:rPr lang="fr-FR" dirty="0"/>
              <a:t>é</a:t>
            </a:r>
            <a:r>
              <a:rPr lang="fr-FR" dirty="0" smtClean="0"/>
              <a:t>diction des ressources naturelles est une des conséquences de cette mal gouvernance; Guerre en Angola, RDC, Congo, Sierra Léone…</a:t>
            </a:r>
            <a:endParaRPr lang="fr-FR" dirty="0"/>
          </a:p>
        </p:txBody>
      </p:sp>
    </p:spTree>
    <p:extLst>
      <p:ext uri="{BB962C8B-B14F-4D97-AF65-F5344CB8AC3E}">
        <p14:creationId xmlns:p14="http://schemas.microsoft.com/office/powerpoint/2010/main" val="2707228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II-Gestion des revenus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Naissance de l’Initiative de transparence dans les industries extractives (ITIE), revendication de la société civile</a:t>
            </a:r>
          </a:p>
          <a:p>
            <a:r>
              <a:rPr lang="fr-FR" dirty="0" smtClean="0"/>
              <a:t>Objectif premier: œuvrer à ce que les compagnies extractives déclarent ce qu’elles paient à l’Etat et ce que l’Etat  publie ce qu’il reçoit des compagnies minières, gazières et pétrolières:</a:t>
            </a:r>
          </a:p>
          <a:p>
            <a:r>
              <a:rPr lang="fr-FR" dirty="0" smtClean="0"/>
              <a:t>Burkina Faso est devenu candidat en 2009</a:t>
            </a:r>
          </a:p>
          <a:p>
            <a:r>
              <a:rPr lang="fr-FR" dirty="0" smtClean="0"/>
              <a:t>Burkina Faso est devenu conforme en février 2013</a:t>
            </a:r>
            <a:endParaRPr lang="fr-FR" dirty="0"/>
          </a:p>
        </p:txBody>
      </p:sp>
    </p:spTree>
    <p:extLst>
      <p:ext uri="{BB962C8B-B14F-4D97-AF65-F5344CB8AC3E}">
        <p14:creationId xmlns:p14="http://schemas.microsoft.com/office/powerpoint/2010/main" val="3222176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II-Gestion des revenus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La conformité indique que l’Etat et les compagnies ont effectivement publié les recettes et paiements conformément aux exigences de l’ITIE. </a:t>
            </a:r>
          </a:p>
          <a:p>
            <a:pPr marL="0" indent="0">
              <a:buNone/>
            </a:pPr>
            <a:r>
              <a:rPr lang="fr-FR" i="1" dirty="0" smtClean="0"/>
              <a:t>NB: Elle ne signifie pas que l’Etat gère bien</a:t>
            </a:r>
          </a:p>
          <a:p>
            <a:r>
              <a:rPr lang="fr-FR" dirty="0" smtClean="0"/>
              <a:t>Le but de développement  sous tendu par l’ITIE ne pointe pas le bout du nez;</a:t>
            </a:r>
          </a:p>
          <a:p>
            <a:r>
              <a:rPr lang="fr-FR" dirty="0" smtClean="0"/>
              <a:t>Réformes en cours au niveau de l’ITIE pour prendre en compte l’utilisation des ressources financières provenant de l’exploitation minière </a:t>
            </a:r>
            <a:endParaRPr lang="fr-FR" dirty="0"/>
          </a:p>
        </p:txBody>
      </p:sp>
    </p:spTree>
    <p:extLst>
      <p:ext uri="{BB962C8B-B14F-4D97-AF65-F5344CB8AC3E}">
        <p14:creationId xmlns:p14="http://schemas.microsoft.com/office/powerpoint/2010/main" val="1861806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Les médias et la société civile interviennent dans les industries extractives pour demander à l’Etat d’être plus redevables des recettes provenant des industries extractives..</a:t>
            </a:r>
          </a:p>
          <a:p>
            <a:r>
              <a:rPr lang="fr-FR" dirty="0" smtClean="0"/>
              <a:t>La Constitution du Burkina Faso (article 14) indique que ces ressources appartiennent au peuple. Elles doivent donc être utilisées au profit du plus grand nombre.</a:t>
            </a:r>
          </a:p>
          <a:p>
            <a:r>
              <a:rPr lang="fr-FR" dirty="0" smtClean="0"/>
              <a:t>Tel devrait être le combat des journalistes et de la société civile.</a:t>
            </a:r>
            <a:endParaRPr lang="fr-FR" dirty="0"/>
          </a:p>
        </p:txBody>
      </p:sp>
    </p:spTree>
    <p:extLst>
      <p:ext uri="{BB962C8B-B14F-4D97-AF65-F5344CB8AC3E}">
        <p14:creationId xmlns:p14="http://schemas.microsoft.com/office/powerpoint/2010/main" val="3990084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d’apprentissage</a:t>
            </a:r>
            <a:endParaRPr lang="fr-FR" dirty="0"/>
          </a:p>
        </p:txBody>
      </p:sp>
      <p:sp>
        <p:nvSpPr>
          <p:cNvPr id="3" name="Espace réservé du contenu 2"/>
          <p:cNvSpPr>
            <a:spLocks noGrp="1"/>
          </p:cNvSpPr>
          <p:nvPr>
            <p:ph idx="1"/>
          </p:nvPr>
        </p:nvSpPr>
        <p:spPr/>
        <p:txBody>
          <a:bodyPr/>
          <a:lstStyle/>
          <a:p>
            <a:r>
              <a:rPr lang="fr-FR" dirty="0" smtClean="0"/>
              <a:t>A la fin de la session, les participants sont capables de:</a:t>
            </a:r>
          </a:p>
          <a:p>
            <a:r>
              <a:rPr lang="fr-FR" dirty="0" smtClean="0"/>
              <a:t>-identifier les principales phases de l’exploitation minière</a:t>
            </a:r>
          </a:p>
          <a:p>
            <a:r>
              <a:rPr lang="fr-FR" dirty="0" smtClean="0"/>
              <a:t>-identifier le rôle et les défis des acteurs de la bonne gouvernance, société civile et médias en particulier</a:t>
            </a:r>
            <a:endParaRPr lang="fr-FR" dirty="0"/>
          </a:p>
        </p:txBody>
      </p:sp>
    </p:spTree>
    <p:extLst>
      <p:ext uri="{BB962C8B-B14F-4D97-AF65-F5344CB8AC3E}">
        <p14:creationId xmlns:p14="http://schemas.microsoft.com/office/powerpoint/2010/main" val="2191691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Merci de votre  aimable attention</a:t>
            </a:r>
            <a:endParaRPr lang="fr-FR" dirty="0"/>
          </a:p>
        </p:txBody>
      </p:sp>
    </p:spTree>
    <p:extLst>
      <p:ext uri="{BB962C8B-B14F-4D97-AF65-F5344CB8AC3E}">
        <p14:creationId xmlns:p14="http://schemas.microsoft.com/office/powerpoint/2010/main" val="3806015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a:bodyPr>
          <a:lstStyle/>
          <a:p>
            <a:r>
              <a:rPr lang="fr-FR" dirty="0" smtClean="0"/>
              <a:t>Les ressources minières sont des ressources non renouvelables;</a:t>
            </a:r>
          </a:p>
          <a:p>
            <a:r>
              <a:rPr lang="fr-FR" dirty="0" smtClean="0"/>
              <a:t>Elles sont importantes, souvent indispensables dans le développement de certains pays particulièrement la plupart des pays africains, ex: pétrole au Nigeria, Gabon, Congo; mines en Afrique du Sud, en RDC</a:t>
            </a:r>
          </a:p>
        </p:txBody>
      </p:sp>
    </p:spTree>
    <p:extLst>
      <p:ext uri="{BB962C8B-B14F-4D97-AF65-F5344CB8AC3E}">
        <p14:creationId xmlns:p14="http://schemas.microsoft.com/office/powerpoint/2010/main" val="460108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r>
              <a:rPr lang="fr-FR" dirty="0" smtClean="0"/>
              <a:t>Au </a:t>
            </a:r>
            <a:r>
              <a:rPr lang="fr-FR" dirty="0"/>
              <a:t>B</a:t>
            </a:r>
            <a:r>
              <a:rPr lang="fr-FR" dirty="0" smtClean="0"/>
              <a:t>urkina Faso, les industries extractives représentent  en 2012, selon la DPG du PM:</a:t>
            </a:r>
          </a:p>
          <a:p>
            <a:r>
              <a:rPr lang="fr-FR" dirty="0" smtClean="0"/>
              <a:t>1 116 milliards de recettes d’exploitation;</a:t>
            </a:r>
          </a:p>
          <a:p>
            <a:r>
              <a:rPr lang="fr-FR" dirty="0" smtClean="0"/>
              <a:t>20,1% du produit intérieur brut;</a:t>
            </a:r>
          </a:p>
          <a:p>
            <a:r>
              <a:rPr lang="fr-FR" dirty="0" smtClean="0"/>
              <a:t>188,69 milliards de recettes propres, soit 18,5% des recettes propres de l’Etat;</a:t>
            </a:r>
          </a:p>
          <a:p>
            <a:r>
              <a:rPr lang="fr-FR" dirty="0" smtClean="0"/>
              <a:t>941 autorisations et titres miniers ;</a:t>
            </a:r>
          </a:p>
          <a:p>
            <a:r>
              <a:rPr lang="fr-FR" dirty="0" smtClean="0"/>
              <a:t>30,2 tonnes d’or contre  32,6 en 2011</a:t>
            </a:r>
          </a:p>
          <a:p>
            <a:endParaRPr lang="fr-FR" dirty="0"/>
          </a:p>
        </p:txBody>
      </p:sp>
    </p:spTree>
    <p:extLst>
      <p:ext uri="{BB962C8B-B14F-4D97-AF65-F5344CB8AC3E}">
        <p14:creationId xmlns:p14="http://schemas.microsoft.com/office/powerpoint/2010/main" val="332408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a:bodyPr>
          <a:lstStyle/>
          <a:p>
            <a:r>
              <a:rPr lang="fr-FR" dirty="0" smtClean="0"/>
              <a:t>Plus de 6200 emplois dans les mines industrielles;</a:t>
            </a:r>
          </a:p>
          <a:p>
            <a:r>
              <a:rPr lang="fr-FR" dirty="0" smtClean="0"/>
              <a:t>Plus de 11 000 emplois directs dans le secteur minier;</a:t>
            </a:r>
          </a:p>
          <a:p>
            <a:r>
              <a:rPr lang="fr-FR" dirty="0" smtClean="0"/>
              <a:t>3 fois plus dans le secteur des fournisseurs locaux des mines;</a:t>
            </a:r>
          </a:p>
          <a:p>
            <a:r>
              <a:rPr lang="fr-FR" dirty="0" smtClean="0"/>
              <a:t>Conformité du Burkina </a:t>
            </a:r>
            <a:r>
              <a:rPr lang="fr-FR" dirty="0"/>
              <a:t>F</a:t>
            </a:r>
            <a:r>
              <a:rPr lang="fr-FR" dirty="0" smtClean="0"/>
              <a:t>aso en février 2013;</a:t>
            </a:r>
          </a:p>
          <a:p>
            <a:pPr lvl="0"/>
            <a:r>
              <a:rPr lang="fr-FR" sz="3000" dirty="0">
                <a:solidFill>
                  <a:prstClr val="black"/>
                </a:solidFill>
              </a:rPr>
              <a:t>Nécessité de leur gestion pour une croissance économique au profit des générations présentes et futures (durabilité).</a:t>
            </a:r>
          </a:p>
          <a:p>
            <a:pPr marL="0" indent="0">
              <a:buNone/>
            </a:pPr>
            <a:endParaRPr lang="fr-FR" dirty="0"/>
          </a:p>
        </p:txBody>
      </p:sp>
    </p:spTree>
    <p:extLst>
      <p:ext uri="{BB962C8B-B14F-4D97-AF65-F5344CB8AC3E}">
        <p14:creationId xmlns:p14="http://schemas.microsoft.com/office/powerpoint/2010/main" val="70986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r>
              <a:rPr lang="fr-FR" dirty="0" smtClean="0"/>
              <a:t>Pour les acteurs comme la société civile et les médias, « les chiens de garde » de la société, d’être des veilleurs vigilants tout le long de la chaine d’exploitation des industries extractives.</a:t>
            </a:r>
            <a:endParaRPr lang="fr-FR" dirty="0"/>
          </a:p>
        </p:txBody>
      </p:sp>
    </p:spTree>
    <p:extLst>
      <p:ext uri="{BB962C8B-B14F-4D97-AF65-F5344CB8AC3E}">
        <p14:creationId xmlns:p14="http://schemas.microsoft.com/office/powerpoint/2010/main" val="317721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présentation</a:t>
            </a:r>
            <a:endParaRPr lang="fr-FR" dirty="0"/>
          </a:p>
        </p:txBody>
      </p:sp>
      <p:sp>
        <p:nvSpPr>
          <p:cNvPr id="3" name="Espace réservé du contenu 2"/>
          <p:cNvSpPr>
            <a:spLocks noGrp="1"/>
          </p:cNvSpPr>
          <p:nvPr>
            <p:ph idx="1"/>
          </p:nvPr>
        </p:nvSpPr>
        <p:spPr/>
        <p:txBody>
          <a:bodyPr/>
          <a:lstStyle/>
          <a:p>
            <a:r>
              <a:rPr lang="fr-FR" dirty="0" smtClean="0"/>
              <a:t>Introduction</a:t>
            </a:r>
          </a:p>
          <a:p>
            <a:r>
              <a:rPr lang="fr-FR" dirty="0" smtClean="0"/>
              <a:t>I-Définitions de notions</a:t>
            </a:r>
          </a:p>
          <a:p>
            <a:r>
              <a:rPr lang="fr-FR" dirty="0" smtClean="0"/>
              <a:t>II-les principales phases des industries extractives.</a:t>
            </a:r>
          </a:p>
          <a:p>
            <a:r>
              <a:rPr lang="fr-FR" dirty="0" smtClean="0"/>
              <a:t>III-La gestion des revenus</a:t>
            </a:r>
          </a:p>
          <a:p>
            <a:r>
              <a:rPr lang="fr-FR" dirty="0" smtClean="0"/>
              <a:t>Conclusion</a:t>
            </a:r>
            <a:endParaRPr lang="fr-FR" dirty="0"/>
          </a:p>
        </p:txBody>
      </p:sp>
    </p:spTree>
    <p:extLst>
      <p:ext uri="{BB962C8B-B14F-4D97-AF65-F5344CB8AC3E}">
        <p14:creationId xmlns:p14="http://schemas.microsoft.com/office/powerpoint/2010/main" val="390573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I-NOTIONS</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Gouvernance dans les IE: la manière dont l’industrie est organisée et managée; </a:t>
            </a:r>
          </a:p>
          <a:p>
            <a:pPr marL="0" indent="0">
              <a:buNone/>
            </a:pPr>
            <a:r>
              <a:rPr lang="fr-FR" dirty="0" smtClean="0"/>
              <a:t>-la manière dont les relations entre les acteurs sont mises en œuvre;</a:t>
            </a:r>
          </a:p>
          <a:p>
            <a:pPr marL="0" indent="0">
              <a:buNone/>
            </a:pPr>
            <a:r>
              <a:rPr lang="fr-FR" dirty="0" smtClean="0"/>
              <a:t>-les relations de pouvoir au sein de la chaine de production.</a:t>
            </a:r>
          </a:p>
          <a:p>
            <a:pPr>
              <a:buFont typeface="Wingdings" pitchFamily="2" charset="2"/>
              <a:buChar char="§"/>
            </a:pPr>
            <a:r>
              <a:rPr lang="fr-FR" dirty="0" smtClean="0"/>
              <a:t>Industries extractives: consistent en l'extraction de produits minéraux présents à l'état naturel sous forme solide (houille et minerais), liquide (pétrole) ou gazeuse (gaz naturel). L'extraction peut se faire de différentes manières, notamment sous terre, en surface, par le creusement de puits ou par l'exploitation minière des fonds marins.</a:t>
            </a:r>
            <a:endParaRPr lang="fr-FR" dirty="0"/>
          </a:p>
        </p:txBody>
      </p:sp>
    </p:spTree>
    <p:extLst>
      <p:ext uri="{BB962C8B-B14F-4D97-AF65-F5344CB8AC3E}">
        <p14:creationId xmlns:p14="http://schemas.microsoft.com/office/powerpoint/2010/main" val="1139060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I-Notions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Chaine de valeurs: une bonne représentation de création de valeur ajoutée au sein d’une chaine de production d’un produit;</a:t>
            </a:r>
          </a:p>
          <a:p>
            <a:pPr marL="0" indent="0">
              <a:buNone/>
            </a:pPr>
            <a:r>
              <a:rPr lang="fr-FR" dirty="0" smtClean="0"/>
              <a:t>-série d’activités économiques relatives à la production et à la fourniture d’un produit de la conception à la consommation finale;</a:t>
            </a:r>
          </a:p>
          <a:p>
            <a:pPr marL="0" indent="0">
              <a:buNone/>
            </a:pPr>
            <a:r>
              <a:rPr lang="fr-FR" dirty="0" smtClean="0"/>
              <a:t>-identification des différents problèmes au niveau de chaque maillon de la chaine de production;</a:t>
            </a:r>
          </a:p>
          <a:p>
            <a:pPr marL="0" indent="0">
              <a:buNone/>
            </a:pPr>
            <a:r>
              <a:rPr lang="fr-FR" dirty="0" smtClean="0"/>
              <a:t>-identification des points d’influence politique et organisation le long des maillons de la chaine.</a:t>
            </a:r>
            <a:endParaRPr lang="fr-FR" dirty="0"/>
          </a:p>
        </p:txBody>
      </p:sp>
    </p:spTree>
    <p:extLst>
      <p:ext uri="{BB962C8B-B14F-4D97-AF65-F5344CB8AC3E}">
        <p14:creationId xmlns:p14="http://schemas.microsoft.com/office/powerpoint/2010/main" val="26636097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975</Words>
  <Application>Microsoft Office PowerPoint</Application>
  <PresentationFormat>Affichage à l'écran (4:3)</PresentationFormat>
  <Paragraphs>90</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APERCU SUR LA GOUVERNANCE DES INDUSTRIES EXTRACTIVES</vt:lpstr>
      <vt:lpstr>Objectifs d’apprentissage</vt:lpstr>
      <vt:lpstr>Introduction</vt:lpstr>
      <vt:lpstr>Introduction</vt:lpstr>
      <vt:lpstr>Introduction</vt:lpstr>
      <vt:lpstr>Introduction</vt:lpstr>
      <vt:lpstr>Plan de présentation</vt:lpstr>
      <vt:lpstr>I-NOTIONS</vt:lpstr>
      <vt:lpstr>I-Notions</vt:lpstr>
      <vt:lpstr>Notion</vt:lpstr>
      <vt:lpstr>II-Les différentes phases de la chaine de valeur des industries extractives.</vt:lpstr>
      <vt:lpstr>..II-Les différentes phases de</vt:lpstr>
      <vt:lpstr>A-l’Amont minier </vt:lpstr>
      <vt:lpstr>B-la phase d’exploitation</vt:lpstr>
      <vt:lpstr>C-l’après mine</vt:lpstr>
      <vt:lpstr>II-Gestion des revenus</vt:lpstr>
      <vt:lpstr>II-Gestion des revenus</vt:lpstr>
      <vt:lpstr>II-Gestion des revenus</vt:lpstr>
      <vt:lpstr>Conclusion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APERCU SUR LA GOUVERNANCE DES INDUSTRIES EXTRACTIVES</dc:title>
  <dc:creator>Mr DABIRE</dc:creator>
  <cp:lastModifiedBy>Mr DABIRE</cp:lastModifiedBy>
  <cp:revision>24</cp:revision>
  <dcterms:created xsi:type="dcterms:W3CDTF">2014-01-09T23:56:18Z</dcterms:created>
  <dcterms:modified xsi:type="dcterms:W3CDTF">2014-01-16T10:32:18Z</dcterms:modified>
</cp:coreProperties>
</file>